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66" r:id="rId3"/>
    <p:sldId id="267" r:id="rId4"/>
    <p:sldId id="270" r:id="rId5"/>
  </p:sldIdLst>
  <p:sldSz cx="18288000" cy="10287000"/>
  <p:notesSz cx="6858000" cy="9144000"/>
  <p:embeddedFontLst>
    <p:embeddedFont>
      <p:font typeface="Glock Grotesk 2.0 Bold" panose="020B0604020202020204" charset="-52"/>
      <p:regular r:id="rId6"/>
    </p:embeddedFont>
    <p:embeddedFont>
      <p:font typeface="Calibri" panose="020F0502020204030204" pitchFamily="34" charset="0"/>
      <p:regular r:id="rId7"/>
      <p:bold r:id="rId8"/>
      <p:italic r:id="rId9"/>
      <p:boldItalic r:id="rId10"/>
    </p:embeddedFont>
    <p:embeddedFont>
      <p:font typeface="Alta" panose="020B0604020202020204" charset="0"/>
      <p:regular r:id="rId11"/>
    </p:embeddedFont>
    <p:embeddedFont>
      <p:font typeface="TT Hoves Bold" panose="020B0604020202020204" charset="0"/>
      <p:regular r:id="rId1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9" d="100"/>
          <a:sy n="49" d="100"/>
        </p:scale>
        <p:origin x="672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3.fntdata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font" Target="fonts/font2.fntdata"/><Relationship Id="rId12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font" Target="fonts/font1.fntdata"/><Relationship Id="rId11" Type="http://schemas.openxmlformats.org/officeDocument/2006/relationships/font" Target="fonts/font6.fntdata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font" Target="fonts/font4.fntdata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2.svg"/><Relationship Id="rId3" Type="http://schemas.openxmlformats.org/officeDocument/2006/relationships/image" Target="../media/image2.png"/><Relationship Id="rId7" Type="http://schemas.openxmlformats.org/officeDocument/2006/relationships/image" Target="../media/image6.svg"/><Relationship Id="rId12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openxmlformats.org/officeDocument/2006/relationships/image" Target="../media/image9.png"/><Relationship Id="rId10" Type="http://schemas.openxmlformats.org/officeDocument/2006/relationships/image" Target="../media/image6.pn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B3EADC">
                <a:alpha val="100000"/>
              </a:srgbClr>
            </a:gs>
            <a:gs pos="50000">
              <a:srgbClr val="A275FF">
                <a:alpha val="100000"/>
              </a:srgbClr>
            </a:gs>
            <a:gs pos="100000">
              <a:srgbClr val="000000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049768" y="1178435"/>
            <a:ext cx="11366851" cy="8229600"/>
          </a:xfrm>
          <a:custGeom>
            <a:avLst/>
            <a:gdLst/>
            <a:ahLst/>
            <a:cxnLst/>
            <a:rect l="l" t="t" r="r" b="b"/>
            <a:pathLst>
              <a:path w="11366851" h="8229600">
                <a:moveTo>
                  <a:pt x="0" y="0"/>
                </a:moveTo>
                <a:lnTo>
                  <a:pt x="11366851" y="0"/>
                </a:lnTo>
                <a:lnTo>
                  <a:pt x="11366851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3130795" y="1947544"/>
            <a:ext cx="4784330" cy="4682663"/>
          </a:xfrm>
          <a:custGeom>
            <a:avLst/>
            <a:gdLst/>
            <a:ahLst/>
            <a:cxnLst/>
            <a:rect l="l" t="t" r="r" b="b"/>
            <a:pathLst>
              <a:path w="4784330" h="4682663">
                <a:moveTo>
                  <a:pt x="0" y="0"/>
                </a:moveTo>
                <a:lnTo>
                  <a:pt x="4784330" y="0"/>
                </a:lnTo>
                <a:lnTo>
                  <a:pt x="4784330" y="4682663"/>
                </a:lnTo>
                <a:lnTo>
                  <a:pt x="0" y="468266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 rot="527486">
            <a:off x="281066" y="4733808"/>
            <a:ext cx="4039260" cy="1271031"/>
            <a:chOff x="0" y="0"/>
            <a:chExt cx="5385680" cy="1694709"/>
          </a:xfrm>
        </p:grpSpPr>
        <p:sp>
          <p:nvSpPr>
            <p:cNvPr id="5" name="Freeform 5"/>
            <p:cNvSpPr/>
            <p:nvPr/>
          </p:nvSpPr>
          <p:spPr>
            <a:xfrm rot="-10225914">
              <a:off x="25554" y="367989"/>
              <a:ext cx="4484892" cy="682821"/>
            </a:xfrm>
            <a:custGeom>
              <a:avLst/>
              <a:gdLst/>
              <a:ahLst/>
              <a:cxnLst/>
              <a:rect l="l" t="t" r="r" b="b"/>
              <a:pathLst>
                <a:path w="4484892" h="682821">
                  <a:moveTo>
                    <a:pt x="0" y="0"/>
                  </a:moveTo>
                  <a:lnTo>
                    <a:pt x="4484892" y="0"/>
                  </a:lnTo>
                  <a:lnTo>
                    <a:pt x="4484892" y="682821"/>
                  </a:lnTo>
                  <a:lnTo>
                    <a:pt x="0" y="6828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 rot="929753">
              <a:off x="3204448" y="378648"/>
              <a:ext cx="2077697" cy="1057737"/>
            </a:xfrm>
            <a:custGeom>
              <a:avLst/>
              <a:gdLst/>
              <a:ahLst/>
              <a:cxnLst/>
              <a:rect l="l" t="t" r="r" b="b"/>
              <a:pathLst>
                <a:path w="2077697" h="1057737">
                  <a:moveTo>
                    <a:pt x="0" y="0"/>
                  </a:moveTo>
                  <a:lnTo>
                    <a:pt x="2077697" y="0"/>
                  </a:lnTo>
                  <a:lnTo>
                    <a:pt x="2077697" y="1057737"/>
                  </a:lnTo>
                  <a:lnTo>
                    <a:pt x="0" y="1057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7" name="Freeform 7"/>
          <p:cNvSpPr/>
          <p:nvPr/>
        </p:nvSpPr>
        <p:spPr>
          <a:xfrm>
            <a:off x="10269576" y="3489945"/>
            <a:ext cx="5253384" cy="1337225"/>
          </a:xfrm>
          <a:custGeom>
            <a:avLst/>
            <a:gdLst/>
            <a:ahLst/>
            <a:cxnLst/>
            <a:rect l="l" t="t" r="r" b="b"/>
            <a:pathLst>
              <a:path w="5253384" h="1337225">
                <a:moveTo>
                  <a:pt x="0" y="0"/>
                </a:moveTo>
                <a:lnTo>
                  <a:pt x="5253384" y="0"/>
                </a:lnTo>
                <a:lnTo>
                  <a:pt x="5253384" y="1337225"/>
                </a:lnTo>
                <a:lnTo>
                  <a:pt x="0" y="133722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alphaModFix amt="83000"/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241189">
            <a:off x="13858207" y="9410700"/>
            <a:ext cx="4391611" cy="1243451"/>
          </a:xfrm>
          <a:custGeom>
            <a:avLst/>
            <a:gdLst/>
            <a:ahLst/>
            <a:cxnLst/>
            <a:rect l="l" t="t" r="r" b="b"/>
            <a:pathLst>
              <a:path w="4391611" h="1243451">
                <a:moveTo>
                  <a:pt x="0" y="0"/>
                </a:moveTo>
                <a:lnTo>
                  <a:pt x="4391611" y="0"/>
                </a:lnTo>
                <a:lnTo>
                  <a:pt x="4391611" y="1243451"/>
                </a:lnTo>
                <a:lnTo>
                  <a:pt x="0" y="124345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alphaModFix amt="72000"/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2624029" y="305817"/>
            <a:ext cx="12825337" cy="1445765"/>
          </a:xfrm>
          <a:custGeom>
            <a:avLst/>
            <a:gdLst/>
            <a:ahLst/>
            <a:cxnLst/>
            <a:rect l="l" t="t" r="r" b="b"/>
            <a:pathLst>
              <a:path w="12825337" h="1445765">
                <a:moveTo>
                  <a:pt x="0" y="0"/>
                </a:moveTo>
                <a:lnTo>
                  <a:pt x="12825337" y="0"/>
                </a:lnTo>
                <a:lnTo>
                  <a:pt x="12825337" y="1445766"/>
                </a:lnTo>
                <a:lnTo>
                  <a:pt x="0" y="144576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alphaModFix amt="42000"/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2823353" y="503811"/>
            <a:ext cx="2840617" cy="986741"/>
          </a:xfrm>
          <a:custGeom>
            <a:avLst/>
            <a:gdLst/>
            <a:ahLst/>
            <a:cxnLst/>
            <a:rect l="l" t="t" r="r" b="b"/>
            <a:pathLst>
              <a:path w="2840617" h="986741">
                <a:moveTo>
                  <a:pt x="0" y="0"/>
                </a:moveTo>
                <a:lnTo>
                  <a:pt x="2840618" y="0"/>
                </a:lnTo>
                <a:lnTo>
                  <a:pt x="2840618" y="986740"/>
                </a:lnTo>
                <a:lnTo>
                  <a:pt x="0" y="986740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-25334" t="-21091" r="-31282" b="-7449"/>
            </a:stretch>
          </a:blipFill>
        </p:spPr>
      </p:sp>
      <p:grpSp>
        <p:nvGrpSpPr>
          <p:cNvPr id="11" name="Group 11"/>
          <p:cNvGrpSpPr/>
          <p:nvPr/>
        </p:nvGrpSpPr>
        <p:grpSpPr>
          <a:xfrm>
            <a:off x="9855062" y="549576"/>
            <a:ext cx="866717" cy="866717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lIns="47076" tIns="47076" rIns="47076" bIns="47076" rtlCol="0" anchor="ctr"/>
            <a:lstStyle/>
            <a:p>
              <a:pPr algn="ctr">
                <a:lnSpc>
                  <a:spcPts val="859"/>
                </a:lnSpc>
              </a:pPr>
              <a:endParaRPr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10053138" y="771713"/>
            <a:ext cx="3502866" cy="3074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87"/>
              </a:lnSpc>
            </a:pPr>
            <a:r>
              <a:rPr lang="en-US" sz="1970" spc="394">
                <a:solidFill>
                  <a:srgbClr val="040606"/>
                </a:solidFill>
                <a:latin typeface="Alta"/>
                <a:ea typeface="Alta"/>
                <a:cs typeface="Alta"/>
                <a:sym typeface="Alta"/>
              </a:rPr>
              <a:t>ВІННИЦЬКА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0505250" y="1060073"/>
            <a:ext cx="2598641" cy="236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22"/>
              </a:lnSpc>
            </a:pPr>
            <a:r>
              <a:rPr lang="en-US" sz="1461" spc="292">
                <a:solidFill>
                  <a:srgbClr val="040606"/>
                </a:solidFill>
                <a:latin typeface="Alta"/>
                <a:ea typeface="Alta"/>
                <a:cs typeface="Alta"/>
                <a:sym typeface="Alta"/>
              </a:rPr>
              <a:t>молодіжна рада</a:t>
            </a:r>
          </a:p>
        </p:txBody>
      </p:sp>
      <p:sp>
        <p:nvSpPr>
          <p:cNvPr id="16" name="Freeform 16"/>
          <p:cNvSpPr/>
          <p:nvPr/>
        </p:nvSpPr>
        <p:spPr>
          <a:xfrm>
            <a:off x="9776569" y="473077"/>
            <a:ext cx="1011616" cy="1007676"/>
          </a:xfrm>
          <a:custGeom>
            <a:avLst/>
            <a:gdLst/>
            <a:ahLst/>
            <a:cxnLst/>
            <a:rect l="l" t="t" r="r" b="b"/>
            <a:pathLst>
              <a:path w="1011616" h="1007676">
                <a:moveTo>
                  <a:pt x="0" y="0"/>
                </a:moveTo>
                <a:lnTo>
                  <a:pt x="1011616" y="0"/>
                </a:lnTo>
                <a:lnTo>
                  <a:pt x="1011616" y="1007676"/>
                </a:lnTo>
                <a:lnTo>
                  <a:pt x="0" y="1007676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l="-46376" t="-8112" b="-6226"/>
            </a:stretch>
          </a:blipFill>
        </p:spPr>
      </p:sp>
      <p:sp>
        <p:nvSpPr>
          <p:cNvPr id="17" name="TextBox 17"/>
          <p:cNvSpPr txBox="1"/>
          <p:nvPr/>
        </p:nvSpPr>
        <p:spPr>
          <a:xfrm>
            <a:off x="685800" y="4681967"/>
            <a:ext cx="15886658" cy="13091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025"/>
              </a:lnSpc>
            </a:pPr>
            <a:r>
              <a:rPr lang="en-US" sz="9457" b="1" dirty="0">
                <a:solidFill>
                  <a:srgbClr val="5E32B6"/>
                </a:solidFill>
                <a:latin typeface="Glock Grotesk 2.0 Bold"/>
                <a:ea typeface="Glock Grotesk 2.0 Bold"/>
                <a:cs typeface="Glock Grotesk 2.0 Bold"/>
                <a:sym typeface="Glock Grotesk 2.0 Bold"/>
              </a:rPr>
              <a:t>“ЗВІТ КАДЕНЦІЇ 2024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B3EADC">
                <a:alpha val="100000"/>
              </a:srgbClr>
            </a:gs>
            <a:gs pos="50000">
              <a:srgbClr val="A275FF">
                <a:alpha val="100000"/>
              </a:srgbClr>
            </a:gs>
            <a:gs pos="100000">
              <a:srgbClr val="000000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745873" y="2653023"/>
            <a:ext cx="7799721" cy="7633977"/>
          </a:xfrm>
          <a:custGeom>
            <a:avLst/>
            <a:gdLst/>
            <a:ahLst/>
            <a:cxnLst/>
            <a:rect l="l" t="t" r="r" b="b"/>
            <a:pathLst>
              <a:path w="7799721" h="7633977">
                <a:moveTo>
                  <a:pt x="0" y="0"/>
                </a:moveTo>
                <a:lnTo>
                  <a:pt x="7799721" y="0"/>
                </a:lnTo>
                <a:lnTo>
                  <a:pt x="7799721" y="7633977"/>
                </a:lnTo>
                <a:lnTo>
                  <a:pt x="0" y="763397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7143283">
            <a:off x="-6867924" y="2056023"/>
            <a:ext cx="11336529" cy="8207647"/>
          </a:xfrm>
          <a:custGeom>
            <a:avLst/>
            <a:gdLst/>
            <a:ahLst/>
            <a:cxnLst/>
            <a:rect l="l" t="t" r="r" b="b"/>
            <a:pathLst>
              <a:path w="11336529" h="8207647">
                <a:moveTo>
                  <a:pt x="0" y="0"/>
                </a:moveTo>
                <a:lnTo>
                  <a:pt x="11336529" y="0"/>
                </a:lnTo>
                <a:lnTo>
                  <a:pt x="11336529" y="8207646"/>
                </a:lnTo>
                <a:lnTo>
                  <a:pt x="0" y="820764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7143283">
            <a:off x="-9146787" y="3690761"/>
            <a:ext cx="11336529" cy="8207647"/>
          </a:xfrm>
          <a:custGeom>
            <a:avLst/>
            <a:gdLst/>
            <a:ahLst/>
            <a:cxnLst/>
            <a:rect l="l" t="t" r="r" b="b"/>
            <a:pathLst>
              <a:path w="11336529" h="8207647">
                <a:moveTo>
                  <a:pt x="0" y="0"/>
                </a:moveTo>
                <a:lnTo>
                  <a:pt x="11336528" y="0"/>
                </a:lnTo>
                <a:lnTo>
                  <a:pt x="11336528" y="8207647"/>
                </a:lnTo>
                <a:lnTo>
                  <a:pt x="0" y="820764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AutoShape 5"/>
          <p:cNvSpPr/>
          <p:nvPr/>
        </p:nvSpPr>
        <p:spPr>
          <a:xfrm>
            <a:off x="-2767677" y="1925486"/>
            <a:ext cx="6492240" cy="0"/>
          </a:xfrm>
          <a:prstGeom prst="line">
            <a:avLst/>
          </a:prstGeom>
          <a:ln w="190500" cap="rnd">
            <a:solidFill>
              <a:srgbClr val="FED663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6" name="AutoShape 6"/>
          <p:cNvSpPr/>
          <p:nvPr/>
        </p:nvSpPr>
        <p:spPr>
          <a:xfrm>
            <a:off x="14199056" y="2020736"/>
            <a:ext cx="4740956" cy="0"/>
          </a:xfrm>
          <a:prstGeom prst="line">
            <a:avLst/>
          </a:prstGeom>
          <a:ln w="190500" cap="rnd">
            <a:solidFill>
              <a:srgbClr val="FED663"/>
            </a:solidFill>
            <a:prstDash val="solid"/>
            <a:headEnd type="none" w="sm" len="sm"/>
            <a:tailEnd type="arrow" w="med" len="sm"/>
          </a:ln>
        </p:spPr>
      </p:sp>
      <p:sp>
        <p:nvSpPr>
          <p:cNvPr id="7" name="TextBox 7"/>
          <p:cNvSpPr txBox="1"/>
          <p:nvPr/>
        </p:nvSpPr>
        <p:spPr>
          <a:xfrm>
            <a:off x="2459742" y="1329223"/>
            <a:ext cx="13154971" cy="1278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809"/>
              </a:lnSpc>
              <a:spcBef>
                <a:spcPct val="0"/>
              </a:spcBef>
            </a:pPr>
            <a:r>
              <a:rPr lang="en-US" sz="8999" b="1">
                <a:solidFill>
                  <a:srgbClr val="252654"/>
                </a:solidFill>
                <a:latin typeface="TT Hoves Bold"/>
                <a:ea typeface="TT Hoves Bold"/>
                <a:cs typeface="TT Hoves Bold"/>
                <a:sym typeface="TT Hoves Bold"/>
              </a:rPr>
              <a:t>НАША ДІЯЛЬНІСТЬ</a:t>
            </a:r>
          </a:p>
        </p:txBody>
      </p:sp>
      <p:sp>
        <p:nvSpPr>
          <p:cNvPr id="8" name="Freeform 8"/>
          <p:cNvSpPr/>
          <p:nvPr/>
        </p:nvSpPr>
        <p:spPr>
          <a:xfrm>
            <a:off x="-305099" y="3477406"/>
            <a:ext cx="6806250" cy="6861051"/>
          </a:xfrm>
          <a:custGeom>
            <a:avLst/>
            <a:gdLst/>
            <a:ahLst/>
            <a:cxnLst/>
            <a:rect l="l" t="t" r="r" b="b"/>
            <a:pathLst>
              <a:path w="6806250" h="6861051">
                <a:moveTo>
                  <a:pt x="0" y="0"/>
                </a:moveTo>
                <a:lnTo>
                  <a:pt x="6806250" y="0"/>
                </a:lnTo>
                <a:lnTo>
                  <a:pt x="6806250" y="6861051"/>
                </a:lnTo>
                <a:lnTo>
                  <a:pt x="0" y="686105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59000"/>
            </a:blip>
            <a:stretch>
              <a:fillRect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256767" y="3165982"/>
            <a:ext cx="3980178" cy="1424505"/>
            <a:chOff x="0" y="0"/>
            <a:chExt cx="5306904" cy="1899340"/>
          </a:xfrm>
        </p:grpSpPr>
        <p:grpSp>
          <p:nvGrpSpPr>
            <p:cNvPr id="10" name="Group 10"/>
            <p:cNvGrpSpPr/>
            <p:nvPr/>
          </p:nvGrpSpPr>
          <p:grpSpPr>
            <a:xfrm>
              <a:off x="0" y="0"/>
              <a:ext cx="5306904" cy="1899340"/>
              <a:chOff x="0" y="0"/>
              <a:chExt cx="1520511" cy="544190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1520511" cy="544190"/>
              </a:xfrm>
              <a:custGeom>
                <a:avLst/>
                <a:gdLst/>
                <a:ahLst/>
                <a:cxnLst/>
                <a:rect l="l" t="t" r="r" b="b"/>
                <a:pathLst>
                  <a:path w="1520511" h="544190">
                    <a:moveTo>
                      <a:pt x="68392" y="0"/>
                    </a:moveTo>
                    <a:lnTo>
                      <a:pt x="1452119" y="0"/>
                    </a:lnTo>
                    <a:cubicBezTo>
                      <a:pt x="1489891" y="0"/>
                      <a:pt x="1520511" y="30620"/>
                      <a:pt x="1520511" y="68392"/>
                    </a:cubicBezTo>
                    <a:lnTo>
                      <a:pt x="1520511" y="475799"/>
                    </a:lnTo>
                    <a:cubicBezTo>
                      <a:pt x="1520511" y="493937"/>
                      <a:pt x="1513305" y="511333"/>
                      <a:pt x="1500479" y="524159"/>
                    </a:cubicBezTo>
                    <a:cubicBezTo>
                      <a:pt x="1487653" y="536985"/>
                      <a:pt x="1470258" y="544190"/>
                      <a:pt x="1452119" y="544190"/>
                    </a:cubicBezTo>
                    <a:lnTo>
                      <a:pt x="68392" y="544190"/>
                    </a:lnTo>
                    <a:cubicBezTo>
                      <a:pt x="30620" y="544190"/>
                      <a:pt x="0" y="513570"/>
                      <a:pt x="0" y="475799"/>
                    </a:cubicBezTo>
                    <a:lnTo>
                      <a:pt x="0" y="68392"/>
                    </a:lnTo>
                    <a:cubicBezTo>
                      <a:pt x="0" y="30620"/>
                      <a:pt x="30620" y="0"/>
                      <a:pt x="68392" y="0"/>
                    </a:cubicBezTo>
                    <a:close/>
                  </a:path>
                </a:pathLst>
              </a:custGeom>
              <a:solidFill>
                <a:srgbClr val="FED663"/>
              </a:solidFill>
            </p:spPr>
          </p:sp>
          <p:sp>
            <p:nvSpPr>
              <p:cNvPr id="12" name="TextBox 12"/>
              <p:cNvSpPr txBox="1"/>
              <p:nvPr/>
            </p:nvSpPr>
            <p:spPr>
              <a:xfrm>
                <a:off x="0" y="-38100"/>
                <a:ext cx="1520511" cy="58229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  <p:sp>
          <p:nvSpPr>
            <p:cNvPr id="13" name="TextBox 13"/>
            <p:cNvSpPr txBox="1"/>
            <p:nvPr/>
          </p:nvSpPr>
          <p:spPr>
            <a:xfrm>
              <a:off x="95357" y="392346"/>
              <a:ext cx="5116189" cy="95752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5473"/>
                </a:lnSpc>
                <a:spcBef>
                  <a:spcPct val="0"/>
                </a:spcBef>
              </a:pPr>
              <a:r>
                <a:rPr lang="en-US" sz="5021" b="1">
                  <a:solidFill>
                    <a:srgbClr val="252654"/>
                  </a:solidFill>
                  <a:latin typeface="TT Hoves Bold"/>
                  <a:ea typeface="TT Hoves Bold"/>
                  <a:cs typeface="TT Hoves Bold"/>
                  <a:sym typeface="TT Hoves Bold"/>
                </a:rPr>
                <a:t>ARTDRIVE</a:t>
              </a: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281357" y="4885440"/>
            <a:ext cx="5160533" cy="1452754"/>
            <a:chOff x="0" y="0"/>
            <a:chExt cx="6880710" cy="1937006"/>
          </a:xfrm>
        </p:grpSpPr>
        <p:grpSp>
          <p:nvGrpSpPr>
            <p:cNvPr id="15" name="Group 15"/>
            <p:cNvGrpSpPr/>
            <p:nvPr/>
          </p:nvGrpSpPr>
          <p:grpSpPr>
            <a:xfrm>
              <a:off x="0" y="0"/>
              <a:ext cx="6880710" cy="1937006"/>
              <a:chOff x="0" y="0"/>
              <a:chExt cx="2051467" cy="577514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2051467" cy="577514"/>
              </a:xfrm>
              <a:custGeom>
                <a:avLst/>
                <a:gdLst/>
                <a:ahLst/>
                <a:cxnLst/>
                <a:rect l="l" t="t" r="r" b="b"/>
                <a:pathLst>
                  <a:path w="2051467" h="577514">
                    <a:moveTo>
                      <a:pt x="76511" y="0"/>
                    </a:moveTo>
                    <a:lnTo>
                      <a:pt x="1974956" y="0"/>
                    </a:lnTo>
                    <a:cubicBezTo>
                      <a:pt x="2017212" y="0"/>
                      <a:pt x="2051467" y="34255"/>
                      <a:pt x="2051467" y="76511"/>
                    </a:cubicBezTo>
                    <a:lnTo>
                      <a:pt x="2051467" y="501002"/>
                    </a:lnTo>
                    <a:cubicBezTo>
                      <a:pt x="2051467" y="543258"/>
                      <a:pt x="2017212" y="577514"/>
                      <a:pt x="1974956" y="577514"/>
                    </a:cubicBezTo>
                    <a:lnTo>
                      <a:pt x="76511" y="577514"/>
                    </a:lnTo>
                    <a:cubicBezTo>
                      <a:pt x="34255" y="577514"/>
                      <a:pt x="0" y="543258"/>
                      <a:pt x="0" y="501002"/>
                    </a:cubicBezTo>
                    <a:lnTo>
                      <a:pt x="0" y="76511"/>
                    </a:lnTo>
                    <a:cubicBezTo>
                      <a:pt x="0" y="34255"/>
                      <a:pt x="34255" y="0"/>
                      <a:pt x="76511" y="0"/>
                    </a:cubicBezTo>
                    <a:close/>
                  </a:path>
                </a:pathLst>
              </a:custGeom>
              <a:solidFill>
                <a:srgbClr val="FED663"/>
              </a:solidFill>
            </p:spPr>
          </p:sp>
          <p:sp>
            <p:nvSpPr>
              <p:cNvPr id="17" name="TextBox 17"/>
              <p:cNvSpPr txBox="1"/>
              <p:nvPr/>
            </p:nvSpPr>
            <p:spPr>
              <a:xfrm>
                <a:off x="0" y="-38100"/>
                <a:ext cx="2051467" cy="615614"/>
              </a:xfrm>
              <a:prstGeom prst="rect">
                <a:avLst/>
              </a:prstGeom>
            </p:spPr>
            <p:txBody>
              <a:bodyPr lIns="33656" tIns="33656" rIns="33656" bIns="33656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18" name="TextBox 18"/>
            <p:cNvSpPr txBox="1"/>
            <p:nvPr/>
          </p:nvSpPr>
          <p:spPr>
            <a:xfrm>
              <a:off x="123636" y="382725"/>
              <a:ext cx="6633438" cy="91620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5259"/>
                </a:lnSpc>
                <a:spcBef>
                  <a:spcPct val="0"/>
                </a:spcBef>
              </a:pPr>
              <a:r>
                <a:rPr lang="en-US" sz="4825" b="1">
                  <a:solidFill>
                    <a:srgbClr val="252654"/>
                  </a:solidFill>
                  <a:latin typeface="TT Hoves Bold"/>
                  <a:ea typeface="TT Hoves Bold"/>
                  <a:cs typeface="TT Hoves Bold"/>
                  <a:sym typeface="TT Hoves Bold"/>
                </a:rPr>
                <a:t>MODERNSKILLS</a:t>
              </a:r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341916" y="6633469"/>
            <a:ext cx="4798570" cy="1424505"/>
            <a:chOff x="0" y="0"/>
            <a:chExt cx="6398094" cy="1899340"/>
          </a:xfrm>
        </p:grpSpPr>
        <p:grpSp>
          <p:nvGrpSpPr>
            <p:cNvPr id="20" name="Group 20"/>
            <p:cNvGrpSpPr/>
            <p:nvPr/>
          </p:nvGrpSpPr>
          <p:grpSpPr>
            <a:xfrm>
              <a:off x="0" y="0"/>
              <a:ext cx="6398094" cy="1899340"/>
              <a:chOff x="0" y="0"/>
              <a:chExt cx="1833154" cy="544190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0" y="0"/>
                <a:ext cx="1833154" cy="544190"/>
              </a:xfrm>
              <a:custGeom>
                <a:avLst/>
                <a:gdLst/>
                <a:ahLst/>
                <a:cxnLst/>
                <a:rect l="l" t="t" r="r" b="b"/>
                <a:pathLst>
                  <a:path w="1833154" h="544190">
                    <a:moveTo>
                      <a:pt x="56728" y="0"/>
                    </a:moveTo>
                    <a:lnTo>
                      <a:pt x="1776426" y="0"/>
                    </a:lnTo>
                    <a:cubicBezTo>
                      <a:pt x="1791471" y="0"/>
                      <a:pt x="1805900" y="5977"/>
                      <a:pt x="1816539" y="16615"/>
                    </a:cubicBezTo>
                    <a:cubicBezTo>
                      <a:pt x="1827177" y="27254"/>
                      <a:pt x="1833154" y="41682"/>
                      <a:pt x="1833154" y="56728"/>
                    </a:cubicBezTo>
                    <a:lnTo>
                      <a:pt x="1833154" y="487463"/>
                    </a:lnTo>
                    <a:cubicBezTo>
                      <a:pt x="1833154" y="518793"/>
                      <a:pt x="1807756" y="544190"/>
                      <a:pt x="1776426" y="544190"/>
                    </a:cubicBezTo>
                    <a:lnTo>
                      <a:pt x="56728" y="544190"/>
                    </a:lnTo>
                    <a:cubicBezTo>
                      <a:pt x="25398" y="544190"/>
                      <a:pt x="0" y="518793"/>
                      <a:pt x="0" y="487463"/>
                    </a:cubicBezTo>
                    <a:lnTo>
                      <a:pt x="0" y="56728"/>
                    </a:lnTo>
                    <a:cubicBezTo>
                      <a:pt x="0" y="25398"/>
                      <a:pt x="25398" y="0"/>
                      <a:pt x="56728" y="0"/>
                    </a:cubicBezTo>
                    <a:close/>
                  </a:path>
                </a:pathLst>
              </a:custGeom>
              <a:solidFill>
                <a:srgbClr val="FED663"/>
              </a:solidFill>
            </p:spPr>
          </p:sp>
          <p:sp>
            <p:nvSpPr>
              <p:cNvPr id="22" name="TextBox 22"/>
              <p:cNvSpPr txBox="1"/>
              <p:nvPr/>
            </p:nvSpPr>
            <p:spPr>
              <a:xfrm>
                <a:off x="0" y="-38100"/>
                <a:ext cx="1833154" cy="58229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23" name="TextBox 23"/>
            <p:cNvSpPr txBox="1"/>
            <p:nvPr/>
          </p:nvSpPr>
          <p:spPr>
            <a:xfrm>
              <a:off x="114964" y="499483"/>
              <a:ext cx="6168165" cy="95752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5473"/>
                </a:lnSpc>
                <a:spcBef>
                  <a:spcPct val="0"/>
                </a:spcBef>
              </a:pPr>
              <a:r>
                <a:rPr lang="en-US" sz="5021" b="1">
                  <a:solidFill>
                    <a:srgbClr val="252654"/>
                  </a:solidFill>
                  <a:latin typeface="TT Hoves Bold"/>
                  <a:ea typeface="TT Hoves Bold"/>
                  <a:cs typeface="TT Hoves Bold"/>
                  <a:sym typeface="TT Hoves Bold"/>
                </a:rPr>
                <a:t>МИСЛЕННЯ+</a:t>
              </a:r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4398184" y="3165982"/>
            <a:ext cx="4205935" cy="1452754"/>
            <a:chOff x="0" y="0"/>
            <a:chExt cx="5607913" cy="1937006"/>
          </a:xfrm>
        </p:grpSpPr>
        <p:grpSp>
          <p:nvGrpSpPr>
            <p:cNvPr id="25" name="Group 25"/>
            <p:cNvGrpSpPr/>
            <p:nvPr/>
          </p:nvGrpSpPr>
          <p:grpSpPr>
            <a:xfrm>
              <a:off x="0" y="0"/>
              <a:ext cx="5607913" cy="1937006"/>
              <a:chOff x="0" y="0"/>
              <a:chExt cx="1671986" cy="577514"/>
            </a:xfrm>
          </p:grpSpPr>
          <p:sp>
            <p:nvSpPr>
              <p:cNvPr id="26" name="Freeform 26"/>
              <p:cNvSpPr/>
              <p:nvPr/>
            </p:nvSpPr>
            <p:spPr>
              <a:xfrm>
                <a:off x="0" y="0"/>
                <a:ext cx="1671986" cy="577514"/>
              </a:xfrm>
              <a:custGeom>
                <a:avLst/>
                <a:gdLst/>
                <a:ahLst/>
                <a:cxnLst/>
                <a:rect l="l" t="t" r="r" b="b"/>
                <a:pathLst>
                  <a:path w="1671986" h="577514">
                    <a:moveTo>
                      <a:pt x="62196" y="0"/>
                    </a:moveTo>
                    <a:lnTo>
                      <a:pt x="1609790" y="0"/>
                    </a:lnTo>
                    <a:cubicBezTo>
                      <a:pt x="1626285" y="0"/>
                      <a:pt x="1642105" y="6553"/>
                      <a:pt x="1653769" y="18217"/>
                    </a:cubicBezTo>
                    <a:cubicBezTo>
                      <a:pt x="1665433" y="29881"/>
                      <a:pt x="1671986" y="45700"/>
                      <a:pt x="1671986" y="62196"/>
                    </a:cubicBezTo>
                    <a:lnTo>
                      <a:pt x="1671986" y="515318"/>
                    </a:lnTo>
                    <a:cubicBezTo>
                      <a:pt x="1671986" y="531813"/>
                      <a:pt x="1665433" y="547633"/>
                      <a:pt x="1653769" y="559297"/>
                    </a:cubicBezTo>
                    <a:cubicBezTo>
                      <a:pt x="1642105" y="570961"/>
                      <a:pt x="1626285" y="577514"/>
                      <a:pt x="1609790" y="577514"/>
                    </a:cubicBezTo>
                    <a:lnTo>
                      <a:pt x="62196" y="577514"/>
                    </a:lnTo>
                    <a:cubicBezTo>
                      <a:pt x="45700" y="577514"/>
                      <a:pt x="29881" y="570961"/>
                      <a:pt x="18217" y="559297"/>
                    </a:cubicBezTo>
                    <a:cubicBezTo>
                      <a:pt x="6553" y="547633"/>
                      <a:pt x="0" y="531813"/>
                      <a:pt x="0" y="515318"/>
                    </a:cubicBezTo>
                    <a:lnTo>
                      <a:pt x="0" y="62196"/>
                    </a:lnTo>
                    <a:cubicBezTo>
                      <a:pt x="0" y="45700"/>
                      <a:pt x="6553" y="29881"/>
                      <a:pt x="18217" y="18217"/>
                    </a:cubicBezTo>
                    <a:cubicBezTo>
                      <a:pt x="29881" y="6553"/>
                      <a:pt x="45700" y="0"/>
                      <a:pt x="62196" y="0"/>
                    </a:cubicBezTo>
                    <a:close/>
                  </a:path>
                </a:pathLst>
              </a:custGeom>
              <a:solidFill>
                <a:srgbClr val="FED663"/>
              </a:solidFill>
            </p:spPr>
          </p:sp>
          <p:sp>
            <p:nvSpPr>
              <p:cNvPr id="27" name="TextBox 27"/>
              <p:cNvSpPr txBox="1"/>
              <p:nvPr/>
            </p:nvSpPr>
            <p:spPr>
              <a:xfrm>
                <a:off x="0" y="-38100"/>
                <a:ext cx="1671986" cy="61561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  <p:sp>
          <p:nvSpPr>
            <p:cNvPr id="28" name="TextBox 28"/>
            <p:cNvSpPr txBox="1"/>
            <p:nvPr/>
          </p:nvSpPr>
          <p:spPr>
            <a:xfrm>
              <a:off x="100766" y="382725"/>
              <a:ext cx="5406382" cy="91620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5259"/>
                </a:lnSpc>
                <a:spcBef>
                  <a:spcPct val="0"/>
                </a:spcBef>
              </a:pPr>
              <a:r>
                <a:rPr lang="en-US" sz="4825" b="1">
                  <a:solidFill>
                    <a:srgbClr val="252654"/>
                  </a:solidFill>
                  <a:latin typeface="TT Hoves Bold"/>
                  <a:ea typeface="TT Hoves Bold"/>
                  <a:cs typeface="TT Hoves Bold"/>
                  <a:sym typeface="TT Hoves Bold"/>
                </a:rPr>
                <a:t>ВСЕМОЛОДЬ</a:t>
              </a:r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5713559" y="4931865"/>
            <a:ext cx="6647337" cy="1424505"/>
            <a:chOff x="0" y="0"/>
            <a:chExt cx="8863117" cy="1899340"/>
          </a:xfrm>
        </p:grpSpPr>
        <p:grpSp>
          <p:nvGrpSpPr>
            <p:cNvPr id="30" name="Group 30"/>
            <p:cNvGrpSpPr/>
            <p:nvPr/>
          </p:nvGrpSpPr>
          <p:grpSpPr>
            <a:xfrm>
              <a:off x="0" y="0"/>
              <a:ext cx="8863117" cy="1899340"/>
              <a:chOff x="0" y="0"/>
              <a:chExt cx="2539421" cy="544190"/>
            </a:xfrm>
          </p:grpSpPr>
          <p:sp>
            <p:nvSpPr>
              <p:cNvPr id="31" name="Freeform 31"/>
              <p:cNvSpPr/>
              <p:nvPr/>
            </p:nvSpPr>
            <p:spPr>
              <a:xfrm>
                <a:off x="0" y="0"/>
                <a:ext cx="2539421" cy="544190"/>
              </a:xfrm>
              <a:custGeom>
                <a:avLst/>
                <a:gdLst/>
                <a:ahLst/>
                <a:cxnLst/>
                <a:rect l="l" t="t" r="r" b="b"/>
                <a:pathLst>
                  <a:path w="2539421" h="544190">
                    <a:moveTo>
                      <a:pt x="40950" y="0"/>
                    </a:moveTo>
                    <a:lnTo>
                      <a:pt x="2498471" y="0"/>
                    </a:lnTo>
                    <a:cubicBezTo>
                      <a:pt x="2521087" y="0"/>
                      <a:pt x="2539421" y="18334"/>
                      <a:pt x="2539421" y="40950"/>
                    </a:cubicBezTo>
                    <a:lnTo>
                      <a:pt x="2539421" y="503240"/>
                    </a:lnTo>
                    <a:cubicBezTo>
                      <a:pt x="2539421" y="525856"/>
                      <a:pt x="2521087" y="544190"/>
                      <a:pt x="2498471" y="544190"/>
                    </a:cubicBezTo>
                    <a:lnTo>
                      <a:pt x="40950" y="544190"/>
                    </a:lnTo>
                    <a:cubicBezTo>
                      <a:pt x="18334" y="544190"/>
                      <a:pt x="0" y="525856"/>
                      <a:pt x="0" y="503240"/>
                    </a:cubicBezTo>
                    <a:lnTo>
                      <a:pt x="0" y="40950"/>
                    </a:lnTo>
                    <a:cubicBezTo>
                      <a:pt x="0" y="18334"/>
                      <a:pt x="18334" y="0"/>
                      <a:pt x="40950" y="0"/>
                    </a:cubicBezTo>
                    <a:close/>
                  </a:path>
                </a:pathLst>
              </a:custGeom>
              <a:solidFill>
                <a:srgbClr val="FED663"/>
              </a:solidFill>
            </p:spPr>
          </p:sp>
          <p:sp>
            <p:nvSpPr>
              <p:cNvPr id="32" name="TextBox 32"/>
              <p:cNvSpPr txBox="1"/>
              <p:nvPr/>
            </p:nvSpPr>
            <p:spPr>
              <a:xfrm>
                <a:off x="0" y="-38100"/>
                <a:ext cx="2539421" cy="58229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  <p:sp>
          <p:nvSpPr>
            <p:cNvPr id="33" name="TextBox 33"/>
            <p:cNvSpPr txBox="1"/>
            <p:nvPr/>
          </p:nvSpPr>
          <p:spPr>
            <a:xfrm>
              <a:off x="159257" y="499483"/>
              <a:ext cx="8544602" cy="95752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5473"/>
                </a:lnSpc>
                <a:spcBef>
                  <a:spcPct val="0"/>
                </a:spcBef>
              </a:pPr>
              <a:r>
                <a:rPr lang="en-US" sz="5021" b="1">
                  <a:solidFill>
                    <a:srgbClr val="252654"/>
                  </a:solidFill>
                  <a:latin typeface="TT Hoves Bold"/>
                  <a:ea typeface="TT Hoves Bold"/>
                  <a:cs typeface="TT Hoves Bold"/>
                  <a:sym typeface="TT Hoves Bold"/>
                </a:rPr>
                <a:t>ПРАВОВИЙ КЕМП</a:t>
              </a:r>
            </a:p>
          </p:txBody>
        </p:sp>
      </p:grpSp>
      <p:grpSp>
        <p:nvGrpSpPr>
          <p:cNvPr id="34" name="Group 34"/>
          <p:cNvGrpSpPr/>
          <p:nvPr/>
        </p:nvGrpSpPr>
        <p:grpSpPr>
          <a:xfrm>
            <a:off x="6114356" y="6669499"/>
            <a:ext cx="5605050" cy="1429184"/>
            <a:chOff x="0" y="0"/>
            <a:chExt cx="7473400" cy="1905578"/>
          </a:xfrm>
        </p:grpSpPr>
        <p:grpSp>
          <p:nvGrpSpPr>
            <p:cNvPr id="35" name="Group 35"/>
            <p:cNvGrpSpPr/>
            <p:nvPr/>
          </p:nvGrpSpPr>
          <p:grpSpPr>
            <a:xfrm>
              <a:off x="0" y="0"/>
              <a:ext cx="7473400" cy="1905578"/>
              <a:chOff x="0" y="0"/>
              <a:chExt cx="2134236" cy="544190"/>
            </a:xfrm>
          </p:grpSpPr>
          <p:sp>
            <p:nvSpPr>
              <p:cNvPr id="36" name="Freeform 36"/>
              <p:cNvSpPr/>
              <p:nvPr/>
            </p:nvSpPr>
            <p:spPr>
              <a:xfrm>
                <a:off x="0" y="0"/>
                <a:ext cx="2134236" cy="544190"/>
              </a:xfrm>
              <a:custGeom>
                <a:avLst/>
                <a:gdLst/>
                <a:ahLst/>
                <a:cxnLst/>
                <a:rect l="l" t="t" r="r" b="b"/>
                <a:pathLst>
                  <a:path w="2134236" h="544190">
                    <a:moveTo>
                      <a:pt x="48725" y="0"/>
                    </a:moveTo>
                    <a:lnTo>
                      <a:pt x="2085511" y="0"/>
                    </a:lnTo>
                    <a:cubicBezTo>
                      <a:pt x="2098434" y="0"/>
                      <a:pt x="2110827" y="5133"/>
                      <a:pt x="2119965" y="14271"/>
                    </a:cubicBezTo>
                    <a:cubicBezTo>
                      <a:pt x="2129103" y="23409"/>
                      <a:pt x="2134236" y="35802"/>
                      <a:pt x="2134236" y="48725"/>
                    </a:cubicBezTo>
                    <a:lnTo>
                      <a:pt x="2134236" y="495466"/>
                    </a:lnTo>
                    <a:cubicBezTo>
                      <a:pt x="2134236" y="522376"/>
                      <a:pt x="2112421" y="544190"/>
                      <a:pt x="2085511" y="544190"/>
                    </a:cubicBezTo>
                    <a:lnTo>
                      <a:pt x="48725" y="544190"/>
                    </a:lnTo>
                    <a:cubicBezTo>
                      <a:pt x="21815" y="544190"/>
                      <a:pt x="0" y="522376"/>
                      <a:pt x="0" y="495466"/>
                    </a:cubicBezTo>
                    <a:lnTo>
                      <a:pt x="0" y="48725"/>
                    </a:lnTo>
                    <a:cubicBezTo>
                      <a:pt x="0" y="21815"/>
                      <a:pt x="21815" y="0"/>
                      <a:pt x="48725" y="0"/>
                    </a:cubicBezTo>
                    <a:close/>
                  </a:path>
                </a:pathLst>
              </a:custGeom>
              <a:solidFill>
                <a:srgbClr val="FED663"/>
              </a:solidFill>
            </p:spPr>
          </p:sp>
          <p:sp>
            <p:nvSpPr>
              <p:cNvPr id="37" name="TextBox 37"/>
              <p:cNvSpPr txBox="1"/>
              <p:nvPr/>
            </p:nvSpPr>
            <p:spPr>
              <a:xfrm>
                <a:off x="0" y="-38100"/>
                <a:ext cx="2134236" cy="58229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38" name="TextBox 38"/>
            <p:cNvSpPr txBox="1"/>
            <p:nvPr/>
          </p:nvSpPr>
          <p:spPr>
            <a:xfrm>
              <a:off x="134286" y="500936"/>
              <a:ext cx="7204828" cy="96085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5491"/>
                </a:lnSpc>
                <a:spcBef>
                  <a:spcPct val="0"/>
                </a:spcBef>
              </a:pPr>
              <a:r>
                <a:rPr lang="en-US" sz="5037" b="1">
                  <a:solidFill>
                    <a:srgbClr val="252654"/>
                  </a:solidFill>
                  <a:latin typeface="TT Hoves Bold"/>
                  <a:ea typeface="TT Hoves Bold"/>
                  <a:cs typeface="TT Hoves Bold"/>
                  <a:sym typeface="TT Hoves Bold"/>
                </a:rPr>
                <a:t>ТВОЄ ЗДОРОВ’Я</a:t>
              </a:r>
            </a:p>
          </p:txBody>
        </p:sp>
      </p:grpSp>
      <p:grpSp>
        <p:nvGrpSpPr>
          <p:cNvPr id="39" name="Group 39"/>
          <p:cNvGrpSpPr/>
          <p:nvPr/>
        </p:nvGrpSpPr>
        <p:grpSpPr>
          <a:xfrm>
            <a:off x="13003258" y="2596662"/>
            <a:ext cx="6255587" cy="1392629"/>
            <a:chOff x="0" y="0"/>
            <a:chExt cx="2486784" cy="553612"/>
          </a:xfrm>
        </p:grpSpPr>
        <p:sp>
          <p:nvSpPr>
            <p:cNvPr id="40" name="Freeform 40"/>
            <p:cNvSpPr/>
            <p:nvPr/>
          </p:nvSpPr>
          <p:spPr>
            <a:xfrm>
              <a:off x="0" y="0"/>
              <a:ext cx="2486784" cy="553612"/>
            </a:xfrm>
            <a:custGeom>
              <a:avLst/>
              <a:gdLst/>
              <a:ahLst/>
              <a:cxnLst/>
              <a:rect l="l" t="t" r="r" b="b"/>
              <a:pathLst>
                <a:path w="2486784" h="553612">
                  <a:moveTo>
                    <a:pt x="63118" y="0"/>
                  </a:moveTo>
                  <a:lnTo>
                    <a:pt x="2423666" y="0"/>
                  </a:lnTo>
                  <a:cubicBezTo>
                    <a:pt x="2458525" y="0"/>
                    <a:pt x="2486784" y="28259"/>
                    <a:pt x="2486784" y="63118"/>
                  </a:cubicBezTo>
                  <a:lnTo>
                    <a:pt x="2486784" y="490494"/>
                  </a:lnTo>
                  <a:cubicBezTo>
                    <a:pt x="2486784" y="525353"/>
                    <a:pt x="2458525" y="553612"/>
                    <a:pt x="2423666" y="553612"/>
                  </a:cubicBezTo>
                  <a:lnTo>
                    <a:pt x="63118" y="553612"/>
                  </a:lnTo>
                  <a:cubicBezTo>
                    <a:pt x="28259" y="553612"/>
                    <a:pt x="0" y="525353"/>
                    <a:pt x="0" y="490494"/>
                  </a:cubicBezTo>
                  <a:lnTo>
                    <a:pt x="0" y="63118"/>
                  </a:lnTo>
                  <a:cubicBezTo>
                    <a:pt x="0" y="28259"/>
                    <a:pt x="28259" y="0"/>
                    <a:pt x="63118" y="0"/>
                  </a:cubicBezTo>
                  <a:close/>
                </a:path>
              </a:pathLst>
            </a:custGeom>
            <a:solidFill>
              <a:srgbClr val="EAEDFB"/>
            </a:solidFill>
          </p:spPr>
        </p:sp>
        <p:sp>
          <p:nvSpPr>
            <p:cNvPr id="41" name="TextBox 41"/>
            <p:cNvSpPr txBox="1"/>
            <p:nvPr/>
          </p:nvSpPr>
          <p:spPr>
            <a:xfrm>
              <a:off x="0" y="-38100"/>
              <a:ext cx="2486784" cy="591712"/>
            </a:xfrm>
            <a:prstGeom prst="rect">
              <a:avLst/>
            </a:prstGeom>
          </p:spPr>
          <p:txBody>
            <a:bodyPr lIns="33656" tIns="33656" rIns="33656" bIns="33656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42" name="TextBox 42"/>
          <p:cNvSpPr txBox="1"/>
          <p:nvPr/>
        </p:nvSpPr>
        <p:spPr>
          <a:xfrm>
            <a:off x="12693275" y="2653486"/>
            <a:ext cx="6030779" cy="13354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59"/>
              </a:lnSpc>
            </a:pPr>
            <a:r>
              <a:rPr lang="en-US" sz="4825" b="1">
                <a:solidFill>
                  <a:srgbClr val="F11212"/>
                </a:solidFill>
                <a:latin typeface="TT Hoves Bold"/>
                <a:ea typeface="TT Hoves Bold"/>
                <a:cs typeface="TT Hoves Bold"/>
                <a:sym typeface="TT Hoves Bold"/>
              </a:rPr>
              <a:t>КУЛЬТУРА.</a:t>
            </a:r>
          </a:p>
          <a:p>
            <a:pPr marL="0" lvl="0" indent="0" algn="ctr">
              <a:lnSpc>
                <a:spcPts val="5259"/>
              </a:lnSpc>
              <a:spcBef>
                <a:spcPct val="0"/>
              </a:spcBef>
            </a:pPr>
            <a:r>
              <a:rPr lang="en-US" sz="4825" b="1">
                <a:solidFill>
                  <a:srgbClr val="F11212"/>
                </a:solidFill>
                <a:latin typeface="TT Hoves Bold"/>
                <a:ea typeface="TT Hoves Bold"/>
                <a:cs typeface="TT Hoves Bold"/>
                <a:sym typeface="TT Hoves Bold"/>
              </a:rPr>
              <a:t>ПАТРІОТИЗМ</a:t>
            </a:r>
          </a:p>
        </p:txBody>
      </p:sp>
      <p:grpSp>
        <p:nvGrpSpPr>
          <p:cNvPr id="43" name="Group 43"/>
          <p:cNvGrpSpPr/>
          <p:nvPr/>
        </p:nvGrpSpPr>
        <p:grpSpPr>
          <a:xfrm>
            <a:off x="13003258" y="4469315"/>
            <a:ext cx="6255587" cy="1392629"/>
            <a:chOff x="0" y="0"/>
            <a:chExt cx="2486784" cy="553612"/>
          </a:xfrm>
        </p:grpSpPr>
        <p:sp>
          <p:nvSpPr>
            <p:cNvPr id="44" name="Freeform 44"/>
            <p:cNvSpPr/>
            <p:nvPr/>
          </p:nvSpPr>
          <p:spPr>
            <a:xfrm>
              <a:off x="0" y="0"/>
              <a:ext cx="2486784" cy="553612"/>
            </a:xfrm>
            <a:custGeom>
              <a:avLst/>
              <a:gdLst/>
              <a:ahLst/>
              <a:cxnLst/>
              <a:rect l="l" t="t" r="r" b="b"/>
              <a:pathLst>
                <a:path w="2486784" h="553612">
                  <a:moveTo>
                    <a:pt x="63118" y="0"/>
                  </a:moveTo>
                  <a:lnTo>
                    <a:pt x="2423666" y="0"/>
                  </a:lnTo>
                  <a:cubicBezTo>
                    <a:pt x="2458525" y="0"/>
                    <a:pt x="2486784" y="28259"/>
                    <a:pt x="2486784" y="63118"/>
                  </a:cubicBezTo>
                  <a:lnTo>
                    <a:pt x="2486784" y="490494"/>
                  </a:lnTo>
                  <a:cubicBezTo>
                    <a:pt x="2486784" y="525353"/>
                    <a:pt x="2458525" y="553612"/>
                    <a:pt x="2423666" y="553612"/>
                  </a:cubicBezTo>
                  <a:lnTo>
                    <a:pt x="63118" y="553612"/>
                  </a:lnTo>
                  <a:cubicBezTo>
                    <a:pt x="28259" y="553612"/>
                    <a:pt x="0" y="525353"/>
                    <a:pt x="0" y="490494"/>
                  </a:cubicBezTo>
                  <a:lnTo>
                    <a:pt x="0" y="63118"/>
                  </a:lnTo>
                  <a:cubicBezTo>
                    <a:pt x="0" y="28259"/>
                    <a:pt x="28259" y="0"/>
                    <a:pt x="63118" y="0"/>
                  </a:cubicBezTo>
                  <a:close/>
                </a:path>
              </a:pathLst>
            </a:custGeom>
            <a:solidFill>
              <a:srgbClr val="EAEDFB"/>
            </a:solidFill>
          </p:spPr>
        </p:sp>
        <p:sp>
          <p:nvSpPr>
            <p:cNvPr id="45" name="TextBox 45"/>
            <p:cNvSpPr txBox="1"/>
            <p:nvPr/>
          </p:nvSpPr>
          <p:spPr>
            <a:xfrm>
              <a:off x="0" y="-38100"/>
              <a:ext cx="2486784" cy="591712"/>
            </a:xfrm>
            <a:prstGeom prst="rect">
              <a:avLst/>
            </a:prstGeom>
          </p:spPr>
          <p:txBody>
            <a:bodyPr lIns="33656" tIns="33656" rIns="33656" bIns="33656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46" name="Group 46"/>
          <p:cNvGrpSpPr/>
          <p:nvPr/>
        </p:nvGrpSpPr>
        <p:grpSpPr>
          <a:xfrm>
            <a:off x="12921219" y="6338194"/>
            <a:ext cx="6255587" cy="1392629"/>
            <a:chOff x="0" y="0"/>
            <a:chExt cx="2486784" cy="553612"/>
          </a:xfrm>
        </p:grpSpPr>
        <p:sp>
          <p:nvSpPr>
            <p:cNvPr id="47" name="Freeform 47"/>
            <p:cNvSpPr/>
            <p:nvPr/>
          </p:nvSpPr>
          <p:spPr>
            <a:xfrm>
              <a:off x="0" y="0"/>
              <a:ext cx="2486784" cy="553612"/>
            </a:xfrm>
            <a:custGeom>
              <a:avLst/>
              <a:gdLst/>
              <a:ahLst/>
              <a:cxnLst/>
              <a:rect l="l" t="t" r="r" b="b"/>
              <a:pathLst>
                <a:path w="2486784" h="553612">
                  <a:moveTo>
                    <a:pt x="63118" y="0"/>
                  </a:moveTo>
                  <a:lnTo>
                    <a:pt x="2423666" y="0"/>
                  </a:lnTo>
                  <a:cubicBezTo>
                    <a:pt x="2458525" y="0"/>
                    <a:pt x="2486784" y="28259"/>
                    <a:pt x="2486784" y="63118"/>
                  </a:cubicBezTo>
                  <a:lnTo>
                    <a:pt x="2486784" y="490494"/>
                  </a:lnTo>
                  <a:cubicBezTo>
                    <a:pt x="2486784" y="525353"/>
                    <a:pt x="2458525" y="553612"/>
                    <a:pt x="2423666" y="553612"/>
                  </a:cubicBezTo>
                  <a:lnTo>
                    <a:pt x="63118" y="553612"/>
                  </a:lnTo>
                  <a:cubicBezTo>
                    <a:pt x="28259" y="553612"/>
                    <a:pt x="0" y="525353"/>
                    <a:pt x="0" y="490494"/>
                  </a:cubicBezTo>
                  <a:lnTo>
                    <a:pt x="0" y="63118"/>
                  </a:lnTo>
                  <a:cubicBezTo>
                    <a:pt x="0" y="28259"/>
                    <a:pt x="28259" y="0"/>
                    <a:pt x="63118" y="0"/>
                  </a:cubicBezTo>
                  <a:close/>
                </a:path>
              </a:pathLst>
            </a:custGeom>
            <a:solidFill>
              <a:srgbClr val="EAEDFB"/>
            </a:solidFill>
          </p:spPr>
        </p:sp>
        <p:sp>
          <p:nvSpPr>
            <p:cNvPr id="48" name="TextBox 48"/>
            <p:cNvSpPr txBox="1"/>
            <p:nvPr/>
          </p:nvSpPr>
          <p:spPr>
            <a:xfrm>
              <a:off x="0" y="-38100"/>
              <a:ext cx="2486784" cy="591712"/>
            </a:xfrm>
            <a:prstGeom prst="rect">
              <a:avLst/>
            </a:prstGeom>
          </p:spPr>
          <p:txBody>
            <a:bodyPr lIns="33656" tIns="33656" rIns="33656" bIns="33656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49" name="Group 49"/>
          <p:cNvGrpSpPr/>
          <p:nvPr/>
        </p:nvGrpSpPr>
        <p:grpSpPr>
          <a:xfrm>
            <a:off x="12839181" y="8207073"/>
            <a:ext cx="6255587" cy="1392629"/>
            <a:chOff x="0" y="0"/>
            <a:chExt cx="2486784" cy="553612"/>
          </a:xfrm>
        </p:grpSpPr>
        <p:sp>
          <p:nvSpPr>
            <p:cNvPr id="50" name="Freeform 50"/>
            <p:cNvSpPr/>
            <p:nvPr/>
          </p:nvSpPr>
          <p:spPr>
            <a:xfrm>
              <a:off x="0" y="0"/>
              <a:ext cx="2486784" cy="553612"/>
            </a:xfrm>
            <a:custGeom>
              <a:avLst/>
              <a:gdLst/>
              <a:ahLst/>
              <a:cxnLst/>
              <a:rect l="l" t="t" r="r" b="b"/>
              <a:pathLst>
                <a:path w="2486784" h="553612">
                  <a:moveTo>
                    <a:pt x="63118" y="0"/>
                  </a:moveTo>
                  <a:lnTo>
                    <a:pt x="2423666" y="0"/>
                  </a:lnTo>
                  <a:cubicBezTo>
                    <a:pt x="2458525" y="0"/>
                    <a:pt x="2486784" y="28259"/>
                    <a:pt x="2486784" y="63118"/>
                  </a:cubicBezTo>
                  <a:lnTo>
                    <a:pt x="2486784" y="490494"/>
                  </a:lnTo>
                  <a:cubicBezTo>
                    <a:pt x="2486784" y="525353"/>
                    <a:pt x="2458525" y="553612"/>
                    <a:pt x="2423666" y="553612"/>
                  </a:cubicBezTo>
                  <a:lnTo>
                    <a:pt x="63118" y="553612"/>
                  </a:lnTo>
                  <a:cubicBezTo>
                    <a:pt x="28259" y="553612"/>
                    <a:pt x="0" y="525353"/>
                    <a:pt x="0" y="490494"/>
                  </a:cubicBezTo>
                  <a:lnTo>
                    <a:pt x="0" y="63118"/>
                  </a:lnTo>
                  <a:cubicBezTo>
                    <a:pt x="0" y="28259"/>
                    <a:pt x="28259" y="0"/>
                    <a:pt x="63118" y="0"/>
                  </a:cubicBezTo>
                  <a:close/>
                </a:path>
              </a:pathLst>
            </a:custGeom>
            <a:solidFill>
              <a:srgbClr val="EAEDFB"/>
            </a:solidFill>
          </p:spPr>
        </p:sp>
        <p:sp>
          <p:nvSpPr>
            <p:cNvPr id="51" name="TextBox 51"/>
            <p:cNvSpPr txBox="1"/>
            <p:nvPr/>
          </p:nvSpPr>
          <p:spPr>
            <a:xfrm>
              <a:off x="0" y="-38100"/>
              <a:ext cx="2486784" cy="591712"/>
            </a:xfrm>
            <a:prstGeom prst="rect">
              <a:avLst/>
            </a:prstGeom>
          </p:spPr>
          <p:txBody>
            <a:bodyPr lIns="33656" tIns="33656" rIns="33656" bIns="33656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2" name="TextBox 52"/>
          <p:cNvSpPr txBox="1"/>
          <p:nvPr/>
        </p:nvSpPr>
        <p:spPr>
          <a:xfrm>
            <a:off x="12693275" y="6726649"/>
            <a:ext cx="6030779" cy="6728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259"/>
              </a:lnSpc>
              <a:spcBef>
                <a:spcPct val="0"/>
              </a:spcBef>
            </a:pPr>
            <a:r>
              <a:rPr lang="en-US" sz="4825" b="1">
                <a:solidFill>
                  <a:srgbClr val="F11212"/>
                </a:solidFill>
                <a:latin typeface="TT Hoves Bold"/>
                <a:ea typeface="TT Hoves Bold"/>
                <a:cs typeface="TT Hoves Bold"/>
                <a:sym typeface="TT Hoves Bold"/>
              </a:rPr>
              <a:t>СПОРТ</a:t>
            </a:r>
          </a:p>
        </p:txBody>
      </p:sp>
      <p:sp>
        <p:nvSpPr>
          <p:cNvPr id="53" name="TextBox 53"/>
          <p:cNvSpPr txBox="1"/>
          <p:nvPr/>
        </p:nvSpPr>
        <p:spPr>
          <a:xfrm>
            <a:off x="12693275" y="8595528"/>
            <a:ext cx="6030779" cy="6728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259"/>
              </a:lnSpc>
              <a:spcBef>
                <a:spcPct val="0"/>
              </a:spcBef>
            </a:pPr>
            <a:r>
              <a:rPr lang="en-US" sz="4825" b="1">
                <a:solidFill>
                  <a:srgbClr val="F11212"/>
                </a:solidFill>
                <a:latin typeface="TT Hoves Bold"/>
                <a:ea typeface="TT Hoves Bold"/>
                <a:cs typeface="TT Hoves Bold"/>
                <a:sym typeface="TT Hoves Bold"/>
              </a:rPr>
              <a:t>ІНФОРМАЦІЯ</a:t>
            </a:r>
          </a:p>
        </p:txBody>
      </p:sp>
      <p:sp>
        <p:nvSpPr>
          <p:cNvPr id="54" name="TextBox 54"/>
          <p:cNvSpPr txBox="1"/>
          <p:nvPr/>
        </p:nvSpPr>
        <p:spPr>
          <a:xfrm>
            <a:off x="12693275" y="4504335"/>
            <a:ext cx="6030779" cy="13354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59"/>
              </a:lnSpc>
            </a:pPr>
            <a:r>
              <a:rPr lang="en-US" sz="4825" b="1">
                <a:solidFill>
                  <a:srgbClr val="F11212"/>
                </a:solidFill>
                <a:latin typeface="TT Hoves Bold"/>
                <a:ea typeface="TT Hoves Bold"/>
                <a:cs typeface="TT Hoves Bold"/>
                <a:sym typeface="TT Hoves Bold"/>
              </a:rPr>
              <a:t>СОЦІУМ.</a:t>
            </a:r>
          </a:p>
          <a:p>
            <a:pPr marL="0" lvl="0" indent="0" algn="ctr">
              <a:lnSpc>
                <a:spcPts val="5259"/>
              </a:lnSpc>
              <a:spcBef>
                <a:spcPct val="0"/>
              </a:spcBef>
            </a:pPr>
            <a:r>
              <a:rPr lang="en-US" sz="4825" b="1">
                <a:solidFill>
                  <a:srgbClr val="F11212"/>
                </a:solidFill>
                <a:latin typeface="TT Hoves Bold"/>
                <a:ea typeface="TT Hoves Bold"/>
                <a:cs typeface="TT Hoves Bold"/>
                <a:sym typeface="TT Hoves Bold"/>
              </a:rPr>
              <a:t>ПРОСВІТНИЦТВО</a:t>
            </a:r>
          </a:p>
        </p:txBody>
      </p:sp>
      <p:grpSp>
        <p:nvGrpSpPr>
          <p:cNvPr id="55" name="Group 55"/>
          <p:cNvGrpSpPr/>
          <p:nvPr/>
        </p:nvGrpSpPr>
        <p:grpSpPr>
          <a:xfrm>
            <a:off x="2459742" y="8317194"/>
            <a:ext cx="6684258" cy="1429184"/>
            <a:chOff x="0" y="0"/>
            <a:chExt cx="8912343" cy="1905578"/>
          </a:xfrm>
        </p:grpSpPr>
        <p:grpSp>
          <p:nvGrpSpPr>
            <p:cNvPr id="56" name="Group 56"/>
            <p:cNvGrpSpPr/>
            <p:nvPr/>
          </p:nvGrpSpPr>
          <p:grpSpPr>
            <a:xfrm>
              <a:off x="0" y="0"/>
              <a:ext cx="8912343" cy="1905578"/>
              <a:chOff x="0" y="0"/>
              <a:chExt cx="2545166" cy="544190"/>
            </a:xfrm>
          </p:grpSpPr>
          <p:sp>
            <p:nvSpPr>
              <p:cNvPr id="57" name="Freeform 57"/>
              <p:cNvSpPr/>
              <p:nvPr/>
            </p:nvSpPr>
            <p:spPr>
              <a:xfrm>
                <a:off x="0" y="0"/>
                <a:ext cx="2545166" cy="544190"/>
              </a:xfrm>
              <a:custGeom>
                <a:avLst/>
                <a:gdLst/>
                <a:ahLst/>
                <a:cxnLst/>
                <a:rect l="l" t="t" r="r" b="b"/>
                <a:pathLst>
                  <a:path w="2545166" h="544190">
                    <a:moveTo>
                      <a:pt x="40858" y="0"/>
                    </a:moveTo>
                    <a:lnTo>
                      <a:pt x="2504308" y="0"/>
                    </a:lnTo>
                    <a:cubicBezTo>
                      <a:pt x="2526873" y="0"/>
                      <a:pt x="2545166" y="18293"/>
                      <a:pt x="2545166" y="40858"/>
                    </a:cubicBezTo>
                    <a:lnTo>
                      <a:pt x="2545166" y="503333"/>
                    </a:lnTo>
                    <a:cubicBezTo>
                      <a:pt x="2545166" y="525898"/>
                      <a:pt x="2526873" y="544190"/>
                      <a:pt x="2504308" y="544190"/>
                    </a:cubicBezTo>
                    <a:lnTo>
                      <a:pt x="40858" y="544190"/>
                    </a:lnTo>
                    <a:cubicBezTo>
                      <a:pt x="18293" y="544190"/>
                      <a:pt x="0" y="525898"/>
                      <a:pt x="0" y="503333"/>
                    </a:cubicBezTo>
                    <a:lnTo>
                      <a:pt x="0" y="40858"/>
                    </a:lnTo>
                    <a:cubicBezTo>
                      <a:pt x="0" y="18293"/>
                      <a:pt x="18293" y="0"/>
                      <a:pt x="40858" y="0"/>
                    </a:cubicBezTo>
                    <a:close/>
                  </a:path>
                </a:pathLst>
              </a:custGeom>
              <a:solidFill>
                <a:srgbClr val="FED663"/>
              </a:solidFill>
            </p:spPr>
          </p:sp>
          <p:sp>
            <p:nvSpPr>
              <p:cNvPr id="58" name="TextBox 58"/>
              <p:cNvSpPr txBox="1"/>
              <p:nvPr/>
            </p:nvSpPr>
            <p:spPr>
              <a:xfrm>
                <a:off x="0" y="-38100"/>
                <a:ext cx="2545166" cy="58229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59" name="TextBox 59"/>
            <p:cNvSpPr txBox="1"/>
            <p:nvPr/>
          </p:nvSpPr>
          <p:spPr>
            <a:xfrm>
              <a:off x="160142" y="500936"/>
              <a:ext cx="8592060" cy="96085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5491"/>
                </a:lnSpc>
                <a:spcBef>
                  <a:spcPct val="0"/>
                </a:spcBef>
              </a:pPr>
              <a:r>
                <a:rPr lang="en-US" sz="5037" b="1">
                  <a:solidFill>
                    <a:srgbClr val="252654"/>
                  </a:solidFill>
                  <a:latin typeface="TT Hoves Bold"/>
                  <a:ea typeface="TT Hoves Bold"/>
                  <a:cs typeface="TT Hoves Bold"/>
                  <a:sym typeface="TT Hoves Bold"/>
                </a:rPr>
                <a:t>YOUTHПОЛІТОЛОГ</a:t>
              </a:r>
            </a:p>
          </p:txBody>
        </p:sp>
      </p:grpSp>
      <p:sp>
        <p:nvSpPr>
          <p:cNvPr id="60" name="AutoShape 60"/>
          <p:cNvSpPr/>
          <p:nvPr/>
        </p:nvSpPr>
        <p:spPr>
          <a:xfrm>
            <a:off x="12693275" y="3292650"/>
            <a:ext cx="0" cy="5610738"/>
          </a:xfrm>
          <a:prstGeom prst="line">
            <a:avLst/>
          </a:prstGeom>
          <a:ln w="38100" cap="flat">
            <a:solidFill>
              <a:srgbClr val="FED663"/>
            </a:solidFill>
            <a:prstDash val="solid"/>
            <a:headEnd type="none" w="sm" len="sm"/>
            <a:tailEnd type="arrow" w="med" len="sm"/>
          </a:ln>
        </p:spPr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B3EADC">
                <a:alpha val="100000"/>
              </a:srgbClr>
            </a:gs>
            <a:gs pos="50000">
              <a:srgbClr val="A275FF">
                <a:alpha val="100000"/>
              </a:srgbClr>
            </a:gs>
            <a:gs pos="100000">
              <a:srgbClr val="000000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745873" y="2653023"/>
            <a:ext cx="7799721" cy="7633977"/>
          </a:xfrm>
          <a:custGeom>
            <a:avLst/>
            <a:gdLst/>
            <a:ahLst/>
            <a:cxnLst/>
            <a:rect l="l" t="t" r="r" b="b"/>
            <a:pathLst>
              <a:path w="7799721" h="7633977">
                <a:moveTo>
                  <a:pt x="0" y="0"/>
                </a:moveTo>
                <a:lnTo>
                  <a:pt x="7799721" y="0"/>
                </a:lnTo>
                <a:lnTo>
                  <a:pt x="7799721" y="7633977"/>
                </a:lnTo>
                <a:lnTo>
                  <a:pt x="0" y="763397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7143283">
            <a:off x="-6867924" y="2056023"/>
            <a:ext cx="11336529" cy="8207647"/>
          </a:xfrm>
          <a:custGeom>
            <a:avLst/>
            <a:gdLst/>
            <a:ahLst/>
            <a:cxnLst/>
            <a:rect l="l" t="t" r="r" b="b"/>
            <a:pathLst>
              <a:path w="11336529" h="8207647">
                <a:moveTo>
                  <a:pt x="0" y="0"/>
                </a:moveTo>
                <a:lnTo>
                  <a:pt x="11336529" y="0"/>
                </a:lnTo>
                <a:lnTo>
                  <a:pt x="11336529" y="8207646"/>
                </a:lnTo>
                <a:lnTo>
                  <a:pt x="0" y="820764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7143283">
            <a:off x="-9146787" y="3690761"/>
            <a:ext cx="11336529" cy="8207647"/>
          </a:xfrm>
          <a:custGeom>
            <a:avLst/>
            <a:gdLst/>
            <a:ahLst/>
            <a:cxnLst/>
            <a:rect l="l" t="t" r="r" b="b"/>
            <a:pathLst>
              <a:path w="11336529" h="8207647">
                <a:moveTo>
                  <a:pt x="0" y="0"/>
                </a:moveTo>
                <a:lnTo>
                  <a:pt x="11336528" y="0"/>
                </a:lnTo>
                <a:lnTo>
                  <a:pt x="11336528" y="8207647"/>
                </a:lnTo>
                <a:lnTo>
                  <a:pt x="0" y="820764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AutoShape 5"/>
          <p:cNvSpPr/>
          <p:nvPr/>
        </p:nvSpPr>
        <p:spPr>
          <a:xfrm>
            <a:off x="-2767677" y="1925486"/>
            <a:ext cx="6492240" cy="0"/>
          </a:xfrm>
          <a:prstGeom prst="line">
            <a:avLst/>
          </a:prstGeom>
          <a:ln w="190500" cap="rnd">
            <a:solidFill>
              <a:srgbClr val="FED663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6" name="AutoShape 6"/>
          <p:cNvSpPr/>
          <p:nvPr/>
        </p:nvSpPr>
        <p:spPr>
          <a:xfrm>
            <a:off x="14199056" y="2020736"/>
            <a:ext cx="4740956" cy="0"/>
          </a:xfrm>
          <a:prstGeom prst="line">
            <a:avLst/>
          </a:prstGeom>
          <a:ln w="190500" cap="rnd">
            <a:solidFill>
              <a:srgbClr val="FED663"/>
            </a:solidFill>
            <a:prstDash val="solid"/>
            <a:headEnd type="none" w="sm" len="sm"/>
            <a:tailEnd type="arrow" w="med" len="sm"/>
          </a:ln>
        </p:spPr>
      </p:sp>
      <p:grpSp>
        <p:nvGrpSpPr>
          <p:cNvPr id="7" name="Group 7"/>
          <p:cNvGrpSpPr/>
          <p:nvPr/>
        </p:nvGrpSpPr>
        <p:grpSpPr>
          <a:xfrm>
            <a:off x="-1502857" y="3880644"/>
            <a:ext cx="3962600" cy="3962600"/>
            <a:chOff x="0" y="0"/>
            <a:chExt cx="812800" cy="8128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ED663">
                <a:alpha val="44706"/>
              </a:srgbClr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2459742" y="1329223"/>
            <a:ext cx="13154971" cy="1278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809"/>
              </a:lnSpc>
              <a:spcBef>
                <a:spcPct val="0"/>
              </a:spcBef>
            </a:pPr>
            <a:r>
              <a:rPr lang="en-US" sz="8999" b="1">
                <a:solidFill>
                  <a:srgbClr val="252654"/>
                </a:solidFill>
                <a:latin typeface="TT Hoves Bold"/>
                <a:ea typeface="TT Hoves Bold"/>
                <a:cs typeface="TT Hoves Bold"/>
                <a:sym typeface="TT Hoves Bold"/>
              </a:rPr>
              <a:t>НАША ДІЯЛЬНІСТЬ</a:t>
            </a:r>
          </a:p>
        </p:txBody>
      </p:sp>
      <p:grpSp>
        <p:nvGrpSpPr>
          <p:cNvPr id="11" name="Group 11"/>
          <p:cNvGrpSpPr/>
          <p:nvPr/>
        </p:nvGrpSpPr>
        <p:grpSpPr>
          <a:xfrm>
            <a:off x="256767" y="3165982"/>
            <a:ext cx="3980178" cy="2115364"/>
            <a:chOff x="0" y="0"/>
            <a:chExt cx="5306904" cy="2820486"/>
          </a:xfrm>
        </p:grpSpPr>
        <p:grpSp>
          <p:nvGrpSpPr>
            <p:cNvPr id="12" name="Group 12"/>
            <p:cNvGrpSpPr/>
            <p:nvPr/>
          </p:nvGrpSpPr>
          <p:grpSpPr>
            <a:xfrm>
              <a:off x="0" y="0"/>
              <a:ext cx="5306904" cy="2820486"/>
              <a:chOff x="0" y="0"/>
              <a:chExt cx="1520511" cy="808113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1520511" cy="808113"/>
              </a:xfrm>
              <a:custGeom>
                <a:avLst/>
                <a:gdLst/>
                <a:ahLst/>
                <a:cxnLst/>
                <a:rect l="l" t="t" r="r" b="b"/>
                <a:pathLst>
                  <a:path w="1520511" h="808113">
                    <a:moveTo>
                      <a:pt x="68392" y="0"/>
                    </a:moveTo>
                    <a:lnTo>
                      <a:pt x="1452119" y="0"/>
                    </a:lnTo>
                    <a:cubicBezTo>
                      <a:pt x="1489891" y="0"/>
                      <a:pt x="1520511" y="30620"/>
                      <a:pt x="1520511" y="68392"/>
                    </a:cubicBezTo>
                    <a:lnTo>
                      <a:pt x="1520511" y="739722"/>
                    </a:lnTo>
                    <a:cubicBezTo>
                      <a:pt x="1520511" y="757860"/>
                      <a:pt x="1513305" y="775256"/>
                      <a:pt x="1500479" y="788082"/>
                    </a:cubicBezTo>
                    <a:cubicBezTo>
                      <a:pt x="1487653" y="800908"/>
                      <a:pt x="1470258" y="808113"/>
                      <a:pt x="1452119" y="808113"/>
                    </a:cubicBezTo>
                    <a:lnTo>
                      <a:pt x="68392" y="808113"/>
                    </a:lnTo>
                    <a:cubicBezTo>
                      <a:pt x="30620" y="808113"/>
                      <a:pt x="0" y="777493"/>
                      <a:pt x="0" y="739722"/>
                    </a:cubicBezTo>
                    <a:lnTo>
                      <a:pt x="0" y="68392"/>
                    </a:lnTo>
                    <a:cubicBezTo>
                      <a:pt x="0" y="30620"/>
                      <a:pt x="30620" y="0"/>
                      <a:pt x="68392" y="0"/>
                    </a:cubicBezTo>
                    <a:close/>
                  </a:path>
                </a:pathLst>
              </a:custGeom>
              <a:solidFill>
                <a:srgbClr val="FED663"/>
              </a:solidFill>
            </p:spPr>
          </p:sp>
          <p:sp>
            <p:nvSpPr>
              <p:cNvPr id="14" name="TextBox 14"/>
              <p:cNvSpPr txBox="1"/>
              <p:nvPr/>
            </p:nvSpPr>
            <p:spPr>
              <a:xfrm>
                <a:off x="0" y="-38100"/>
                <a:ext cx="1520511" cy="84621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  <p:sp>
          <p:nvSpPr>
            <p:cNvPr id="15" name="TextBox 15"/>
            <p:cNvSpPr txBox="1"/>
            <p:nvPr/>
          </p:nvSpPr>
          <p:spPr>
            <a:xfrm>
              <a:off x="95357" y="392346"/>
              <a:ext cx="5116189" cy="187867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473"/>
                </a:lnSpc>
              </a:pPr>
              <a:r>
                <a:rPr lang="en-US" sz="5021" b="1">
                  <a:solidFill>
                    <a:srgbClr val="252654"/>
                  </a:solidFill>
                  <a:latin typeface="TT Hoves Bold"/>
                  <a:ea typeface="TT Hoves Bold"/>
                  <a:cs typeface="TT Hoves Bold"/>
                  <a:sym typeface="TT Hoves Bold"/>
                </a:rPr>
                <a:t>75 + </a:t>
              </a:r>
            </a:p>
            <a:p>
              <a:pPr marL="0" lvl="0" indent="0" algn="ctr">
                <a:lnSpc>
                  <a:spcPts val="5473"/>
                </a:lnSpc>
                <a:spcBef>
                  <a:spcPct val="0"/>
                </a:spcBef>
              </a:pPr>
              <a:r>
                <a:rPr lang="en-US" sz="5021" b="1">
                  <a:solidFill>
                    <a:srgbClr val="252654"/>
                  </a:solidFill>
                  <a:latin typeface="TT Hoves Bold"/>
                  <a:ea typeface="TT Hoves Bold"/>
                  <a:cs typeface="TT Hoves Bold"/>
                  <a:sym typeface="TT Hoves Bold"/>
                </a:rPr>
                <a:t>ЗАХОДІВ</a:t>
              </a:r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8766044" y="3165982"/>
            <a:ext cx="3999089" cy="2115364"/>
            <a:chOff x="0" y="0"/>
            <a:chExt cx="1589758" cy="840921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1589758" cy="840921"/>
            </a:xfrm>
            <a:custGeom>
              <a:avLst/>
              <a:gdLst/>
              <a:ahLst/>
              <a:cxnLst/>
              <a:rect l="l" t="t" r="r" b="b"/>
              <a:pathLst>
                <a:path w="1589758" h="840921">
                  <a:moveTo>
                    <a:pt x="98732" y="0"/>
                  </a:moveTo>
                  <a:lnTo>
                    <a:pt x="1491026" y="0"/>
                  </a:lnTo>
                  <a:cubicBezTo>
                    <a:pt x="1517211" y="0"/>
                    <a:pt x="1542324" y="10402"/>
                    <a:pt x="1560840" y="28918"/>
                  </a:cubicBezTo>
                  <a:cubicBezTo>
                    <a:pt x="1579356" y="47434"/>
                    <a:pt x="1589758" y="72547"/>
                    <a:pt x="1589758" y="98732"/>
                  </a:cubicBezTo>
                  <a:lnTo>
                    <a:pt x="1589758" y="742189"/>
                  </a:lnTo>
                  <a:cubicBezTo>
                    <a:pt x="1589758" y="768374"/>
                    <a:pt x="1579356" y="793487"/>
                    <a:pt x="1560840" y="812003"/>
                  </a:cubicBezTo>
                  <a:cubicBezTo>
                    <a:pt x="1542324" y="830519"/>
                    <a:pt x="1517211" y="840921"/>
                    <a:pt x="1491026" y="840921"/>
                  </a:cubicBezTo>
                  <a:lnTo>
                    <a:pt x="98732" y="840921"/>
                  </a:lnTo>
                  <a:cubicBezTo>
                    <a:pt x="44204" y="840921"/>
                    <a:pt x="0" y="796717"/>
                    <a:pt x="0" y="742189"/>
                  </a:cubicBezTo>
                  <a:lnTo>
                    <a:pt x="0" y="98732"/>
                  </a:lnTo>
                  <a:cubicBezTo>
                    <a:pt x="0" y="72547"/>
                    <a:pt x="10402" y="47434"/>
                    <a:pt x="28918" y="28918"/>
                  </a:cubicBezTo>
                  <a:cubicBezTo>
                    <a:pt x="47434" y="10402"/>
                    <a:pt x="72547" y="0"/>
                    <a:pt x="98732" y="0"/>
                  </a:cubicBezTo>
                  <a:close/>
                </a:path>
              </a:pathLst>
            </a:custGeom>
            <a:solidFill>
              <a:srgbClr val="FED663"/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0" y="-38100"/>
              <a:ext cx="1589758" cy="879021"/>
            </a:xfrm>
            <a:prstGeom prst="rect">
              <a:avLst/>
            </a:prstGeom>
          </p:spPr>
          <p:txBody>
            <a:bodyPr lIns="33656" tIns="33656" rIns="33656" bIns="33656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9" name="TextBox 19"/>
          <p:cNvSpPr txBox="1"/>
          <p:nvPr/>
        </p:nvSpPr>
        <p:spPr>
          <a:xfrm>
            <a:off x="8837901" y="3467313"/>
            <a:ext cx="3855374" cy="13354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59"/>
              </a:lnSpc>
            </a:pPr>
            <a:r>
              <a:rPr lang="en-US" sz="4825" b="1">
                <a:solidFill>
                  <a:srgbClr val="252654"/>
                </a:solidFill>
                <a:latin typeface="TT Hoves Bold"/>
                <a:ea typeface="TT Hoves Bold"/>
                <a:cs typeface="TT Hoves Bold"/>
                <a:sym typeface="TT Hoves Bold"/>
              </a:rPr>
              <a:t>1000 +</a:t>
            </a:r>
          </a:p>
          <a:p>
            <a:pPr marL="0" lvl="0" indent="0" algn="ctr">
              <a:lnSpc>
                <a:spcPts val="5259"/>
              </a:lnSpc>
              <a:spcBef>
                <a:spcPct val="0"/>
              </a:spcBef>
            </a:pPr>
            <a:r>
              <a:rPr lang="en-US" sz="4825" b="1">
                <a:solidFill>
                  <a:srgbClr val="252654"/>
                </a:solidFill>
                <a:latin typeface="TT Hoves Bold"/>
                <a:ea typeface="TT Hoves Bold"/>
                <a:cs typeface="TT Hoves Bold"/>
                <a:sym typeface="TT Hoves Bold"/>
              </a:rPr>
              <a:t>УЧАСНИКІВ</a:t>
            </a:r>
          </a:p>
        </p:txBody>
      </p:sp>
      <p:grpSp>
        <p:nvGrpSpPr>
          <p:cNvPr id="20" name="Group 20"/>
          <p:cNvGrpSpPr/>
          <p:nvPr/>
        </p:nvGrpSpPr>
        <p:grpSpPr>
          <a:xfrm>
            <a:off x="-674236" y="6755724"/>
            <a:ext cx="3962600" cy="3962600"/>
            <a:chOff x="0" y="0"/>
            <a:chExt cx="812800" cy="8128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ED663">
                <a:alpha val="44706"/>
              </a:srgbClr>
            </a:solidFill>
          </p:spPr>
        </p:sp>
        <p:sp>
          <p:nvSpPr>
            <p:cNvPr id="22" name="TextBox 22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1862733" y="7050486"/>
            <a:ext cx="3962600" cy="3962600"/>
            <a:chOff x="0" y="0"/>
            <a:chExt cx="812800" cy="81280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ED663">
                <a:alpha val="44706"/>
              </a:srgbClr>
            </a:solidFill>
          </p:spPr>
        </p:sp>
        <p:sp>
          <p:nvSpPr>
            <p:cNvPr id="25" name="TextBox 25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6" name="Freeform 26"/>
          <p:cNvSpPr/>
          <p:nvPr/>
        </p:nvSpPr>
        <p:spPr>
          <a:xfrm>
            <a:off x="-1170847" y="6470012"/>
            <a:ext cx="5569031" cy="5151822"/>
          </a:xfrm>
          <a:custGeom>
            <a:avLst/>
            <a:gdLst/>
            <a:ahLst/>
            <a:cxnLst/>
            <a:rect l="l" t="t" r="r" b="b"/>
            <a:pathLst>
              <a:path w="5569031" h="5151822">
                <a:moveTo>
                  <a:pt x="0" y="0"/>
                </a:moveTo>
                <a:lnTo>
                  <a:pt x="5569031" y="0"/>
                </a:lnTo>
                <a:lnTo>
                  <a:pt x="5569031" y="5151822"/>
                </a:lnTo>
                <a:lnTo>
                  <a:pt x="0" y="515182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69000"/>
            </a:blip>
            <a:stretch>
              <a:fillRect/>
            </a:stretch>
          </a:blipFill>
        </p:spPr>
      </p:sp>
      <p:grpSp>
        <p:nvGrpSpPr>
          <p:cNvPr id="27" name="Group 27"/>
          <p:cNvGrpSpPr/>
          <p:nvPr/>
        </p:nvGrpSpPr>
        <p:grpSpPr>
          <a:xfrm>
            <a:off x="256767" y="5790413"/>
            <a:ext cx="3980178" cy="2115364"/>
            <a:chOff x="0" y="0"/>
            <a:chExt cx="5306904" cy="2820486"/>
          </a:xfrm>
        </p:grpSpPr>
        <p:grpSp>
          <p:nvGrpSpPr>
            <p:cNvPr id="28" name="Group 28"/>
            <p:cNvGrpSpPr/>
            <p:nvPr/>
          </p:nvGrpSpPr>
          <p:grpSpPr>
            <a:xfrm>
              <a:off x="0" y="0"/>
              <a:ext cx="5306904" cy="2820486"/>
              <a:chOff x="0" y="0"/>
              <a:chExt cx="1520511" cy="808113"/>
            </a:xfrm>
          </p:grpSpPr>
          <p:sp>
            <p:nvSpPr>
              <p:cNvPr id="29" name="Freeform 29"/>
              <p:cNvSpPr/>
              <p:nvPr/>
            </p:nvSpPr>
            <p:spPr>
              <a:xfrm>
                <a:off x="0" y="0"/>
                <a:ext cx="1520511" cy="808113"/>
              </a:xfrm>
              <a:custGeom>
                <a:avLst/>
                <a:gdLst/>
                <a:ahLst/>
                <a:cxnLst/>
                <a:rect l="l" t="t" r="r" b="b"/>
                <a:pathLst>
                  <a:path w="1520511" h="808113">
                    <a:moveTo>
                      <a:pt x="68392" y="0"/>
                    </a:moveTo>
                    <a:lnTo>
                      <a:pt x="1452119" y="0"/>
                    </a:lnTo>
                    <a:cubicBezTo>
                      <a:pt x="1489891" y="0"/>
                      <a:pt x="1520511" y="30620"/>
                      <a:pt x="1520511" y="68392"/>
                    </a:cubicBezTo>
                    <a:lnTo>
                      <a:pt x="1520511" y="739722"/>
                    </a:lnTo>
                    <a:cubicBezTo>
                      <a:pt x="1520511" y="757860"/>
                      <a:pt x="1513305" y="775256"/>
                      <a:pt x="1500479" y="788082"/>
                    </a:cubicBezTo>
                    <a:cubicBezTo>
                      <a:pt x="1487653" y="800908"/>
                      <a:pt x="1470258" y="808113"/>
                      <a:pt x="1452119" y="808113"/>
                    </a:cubicBezTo>
                    <a:lnTo>
                      <a:pt x="68392" y="808113"/>
                    </a:lnTo>
                    <a:cubicBezTo>
                      <a:pt x="30620" y="808113"/>
                      <a:pt x="0" y="777493"/>
                      <a:pt x="0" y="739722"/>
                    </a:cubicBezTo>
                    <a:lnTo>
                      <a:pt x="0" y="68392"/>
                    </a:lnTo>
                    <a:cubicBezTo>
                      <a:pt x="0" y="30620"/>
                      <a:pt x="30620" y="0"/>
                      <a:pt x="68392" y="0"/>
                    </a:cubicBezTo>
                    <a:close/>
                  </a:path>
                </a:pathLst>
              </a:custGeom>
              <a:solidFill>
                <a:srgbClr val="FED663"/>
              </a:solidFill>
            </p:spPr>
          </p:sp>
          <p:sp>
            <p:nvSpPr>
              <p:cNvPr id="30" name="TextBox 30"/>
              <p:cNvSpPr txBox="1"/>
              <p:nvPr/>
            </p:nvSpPr>
            <p:spPr>
              <a:xfrm>
                <a:off x="0" y="-38100"/>
                <a:ext cx="1520511" cy="84621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31" name="TextBox 31"/>
            <p:cNvSpPr txBox="1"/>
            <p:nvPr/>
          </p:nvSpPr>
          <p:spPr>
            <a:xfrm>
              <a:off x="95357" y="499483"/>
              <a:ext cx="5116189" cy="187867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473"/>
                </a:lnSpc>
              </a:pPr>
              <a:r>
                <a:rPr lang="en-US" sz="5021" b="1">
                  <a:solidFill>
                    <a:srgbClr val="252654"/>
                  </a:solidFill>
                  <a:latin typeface="TT Hoves Bold"/>
                  <a:ea typeface="TT Hoves Bold"/>
                  <a:cs typeface="TT Hoves Bold"/>
                  <a:sym typeface="TT Hoves Bold"/>
                </a:rPr>
                <a:t>6+</a:t>
              </a:r>
            </a:p>
            <a:p>
              <a:pPr marL="0" lvl="0" indent="0" algn="ctr">
                <a:lnSpc>
                  <a:spcPts val="5473"/>
                </a:lnSpc>
                <a:spcBef>
                  <a:spcPct val="0"/>
                </a:spcBef>
              </a:pPr>
              <a:r>
                <a:rPr lang="en-US" sz="5021" b="1">
                  <a:solidFill>
                    <a:srgbClr val="252654"/>
                  </a:solidFill>
                  <a:latin typeface="TT Hoves Bold"/>
                  <a:ea typeface="TT Hoves Bold"/>
                  <a:cs typeface="TT Hoves Bold"/>
                  <a:sym typeface="TT Hoves Bold"/>
                </a:rPr>
                <a:t>ФОРУМІВ</a:t>
              </a:r>
            </a:p>
          </p:txBody>
        </p:sp>
      </p:grpSp>
      <p:grpSp>
        <p:nvGrpSpPr>
          <p:cNvPr id="32" name="Group 32"/>
          <p:cNvGrpSpPr/>
          <p:nvPr/>
        </p:nvGrpSpPr>
        <p:grpSpPr>
          <a:xfrm>
            <a:off x="4398184" y="3165982"/>
            <a:ext cx="4205935" cy="2115364"/>
            <a:chOff x="0" y="0"/>
            <a:chExt cx="5607913" cy="2820486"/>
          </a:xfrm>
        </p:grpSpPr>
        <p:grpSp>
          <p:nvGrpSpPr>
            <p:cNvPr id="33" name="Group 33"/>
            <p:cNvGrpSpPr/>
            <p:nvPr/>
          </p:nvGrpSpPr>
          <p:grpSpPr>
            <a:xfrm>
              <a:off x="0" y="0"/>
              <a:ext cx="5607913" cy="2820486"/>
              <a:chOff x="0" y="0"/>
              <a:chExt cx="1671986" cy="840921"/>
            </a:xfrm>
          </p:grpSpPr>
          <p:sp>
            <p:nvSpPr>
              <p:cNvPr id="34" name="Freeform 34"/>
              <p:cNvSpPr/>
              <p:nvPr/>
            </p:nvSpPr>
            <p:spPr>
              <a:xfrm>
                <a:off x="0" y="0"/>
                <a:ext cx="1671986" cy="840921"/>
              </a:xfrm>
              <a:custGeom>
                <a:avLst/>
                <a:gdLst/>
                <a:ahLst/>
                <a:cxnLst/>
                <a:rect l="l" t="t" r="r" b="b"/>
                <a:pathLst>
                  <a:path w="1671986" h="840921">
                    <a:moveTo>
                      <a:pt x="62196" y="0"/>
                    </a:moveTo>
                    <a:lnTo>
                      <a:pt x="1609790" y="0"/>
                    </a:lnTo>
                    <a:cubicBezTo>
                      <a:pt x="1626285" y="0"/>
                      <a:pt x="1642105" y="6553"/>
                      <a:pt x="1653769" y="18217"/>
                    </a:cubicBezTo>
                    <a:cubicBezTo>
                      <a:pt x="1665433" y="29881"/>
                      <a:pt x="1671986" y="45700"/>
                      <a:pt x="1671986" y="62196"/>
                    </a:cubicBezTo>
                    <a:lnTo>
                      <a:pt x="1671986" y="778725"/>
                    </a:lnTo>
                    <a:cubicBezTo>
                      <a:pt x="1671986" y="795221"/>
                      <a:pt x="1665433" y="811040"/>
                      <a:pt x="1653769" y="822704"/>
                    </a:cubicBezTo>
                    <a:cubicBezTo>
                      <a:pt x="1642105" y="834368"/>
                      <a:pt x="1626285" y="840921"/>
                      <a:pt x="1609790" y="840921"/>
                    </a:cubicBezTo>
                    <a:lnTo>
                      <a:pt x="62196" y="840921"/>
                    </a:lnTo>
                    <a:cubicBezTo>
                      <a:pt x="45700" y="840921"/>
                      <a:pt x="29881" y="834368"/>
                      <a:pt x="18217" y="822704"/>
                    </a:cubicBezTo>
                    <a:cubicBezTo>
                      <a:pt x="6553" y="811040"/>
                      <a:pt x="0" y="795221"/>
                      <a:pt x="0" y="778725"/>
                    </a:cubicBezTo>
                    <a:lnTo>
                      <a:pt x="0" y="62196"/>
                    </a:lnTo>
                    <a:cubicBezTo>
                      <a:pt x="0" y="45700"/>
                      <a:pt x="6553" y="29881"/>
                      <a:pt x="18217" y="18217"/>
                    </a:cubicBezTo>
                    <a:cubicBezTo>
                      <a:pt x="29881" y="6553"/>
                      <a:pt x="45700" y="0"/>
                      <a:pt x="62196" y="0"/>
                    </a:cubicBezTo>
                    <a:close/>
                  </a:path>
                </a:pathLst>
              </a:custGeom>
              <a:solidFill>
                <a:srgbClr val="FED663"/>
              </a:solidFill>
            </p:spPr>
          </p:sp>
          <p:sp>
            <p:nvSpPr>
              <p:cNvPr id="35" name="TextBox 35"/>
              <p:cNvSpPr txBox="1"/>
              <p:nvPr/>
            </p:nvSpPr>
            <p:spPr>
              <a:xfrm>
                <a:off x="0" y="-38100"/>
                <a:ext cx="1671986" cy="87902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  <p:sp>
          <p:nvSpPr>
            <p:cNvPr id="36" name="TextBox 36"/>
            <p:cNvSpPr txBox="1"/>
            <p:nvPr/>
          </p:nvSpPr>
          <p:spPr>
            <a:xfrm>
              <a:off x="100766" y="382725"/>
              <a:ext cx="5406382" cy="179968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259"/>
                </a:lnSpc>
              </a:pPr>
              <a:r>
                <a:rPr lang="en-US" sz="4825" b="1">
                  <a:solidFill>
                    <a:srgbClr val="252654"/>
                  </a:solidFill>
                  <a:latin typeface="TT Hoves Bold"/>
                  <a:ea typeface="TT Hoves Bold"/>
                  <a:cs typeface="TT Hoves Bold"/>
                  <a:sym typeface="TT Hoves Bold"/>
                </a:rPr>
                <a:t>360 ТИСЯЧ </a:t>
              </a:r>
            </a:p>
            <a:p>
              <a:pPr marL="0" lvl="0" indent="0" algn="ctr">
                <a:lnSpc>
                  <a:spcPts val="5259"/>
                </a:lnSpc>
                <a:spcBef>
                  <a:spcPct val="0"/>
                </a:spcBef>
              </a:pPr>
              <a:r>
                <a:rPr lang="en-US" sz="4825" b="1">
                  <a:solidFill>
                    <a:srgbClr val="252654"/>
                  </a:solidFill>
                  <a:latin typeface="TT Hoves Bold"/>
                  <a:ea typeface="TT Hoves Bold"/>
                  <a:cs typeface="TT Hoves Bold"/>
                  <a:sym typeface="TT Hoves Bold"/>
                </a:rPr>
                <a:t>ГРИВЕНЬ</a:t>
              </a:r>
            </a:p>
          </p:txBody>
        </p:sp>
      </p:grpSp>
      <p:grpSp>
        <p:nvGrpSpPr>
          <p:cNvPr id="37" name="Group 37"/>
          <p:cNvGrpSpPr/>
          <p:nvPr/>
        </p:nvGrpSpPr>
        <p:grpSpPr>
          <a:xfrm>
            <a:off x="4398184" y="5790413"/>
            <a:ext cx="4205935" cy="2115364"/>
            <a:chOff x="0" y="0"/>
            <a:chExt cx="5607913" cy="2820486"/>
          </a:xfrm>
        </p:grpSpPr>
        <p:grpSp>
          <p:nvGrpSpPr>
            <p:cNvPr id="38" name="Group 38"/>
            <p:cNvGrpSpPr/>
            <p:nvPr/>
          </p:nvGrpSpPr>
          <p:grpSpPr>
            <a:xfrm>
              <a:off x="0" y="0"/>
              <a:ext cx="5607913" cy="2820486"/>
              <a:chOff x="0" y="0"/>
              <a:chExt cx="1606755" cy="808113"/>
            </a:xfrm>
          </p:grpSpPr>
          <p:sp>
            <p:nvSpPr>
              <p:cNvPr id="39" name="Freeform 39"/>
              <p:cNvSpPr/>
              <p:nvPr/>
            </p:nvSpPr>
            <p:spPr>
              <a:xfrm>
                <a:off x="0" y="0"/>
                <a:ext cx="1606755" cy="808113"/>
              </a:xfrm>
              <a:custGeom>
                <a:avLst/>
                <a:gdLst/>
                <a:ahLst/>
                <a:cxnLst/>
                <a:rect l="l" t="t" r="r" b="b"/>
                <a:pathLst>
                  <a:path w="1606755" h="808113">
                    <a:moveTo>
                      <a:pt x="64721" y="0"/>
                    </a:moveTo>
                    <a:lnTo>
                      <a:pt x="1542034" y="0"/>
                    </a:lnTo>
                    <a:cubicBezTo>
                      <a:pt x="1577778" y="0"/>
                      <a:pt x="1606755" y="28976"/>
                      <a:pt x="1606755" y="64721"/>
                    </a:cubicBezTo>
                    <a:lnTo>
                      <a:pt x="1606755" y="743393"/>
                    </a:lnTo>
                    <a:cubicBezTo>
                      <a:pt x="1606755" y="760558"/>
                      <a:pt x="1599936" y="777019"/>
                      <a:pt x="1587798" y="789157"/>
                    </a:cubicBezTo>
                    <a:cubicBezTo>
                      <a:pt x="1575661" y="801294"/>
                      <a:pt x="1559199" y="808113"/>
                      <a:pt x="1542034" y="808113"/>
                    </a:cubicBezTo>
                    <a:lnTo>
                      <a:pt x="64721" y="808113"/>
                    </a:lnTo>
                    <a:cubicBezTo>
                      <a:pt x="28976" y="808113"/>
                      <a:pt x="0" y="779137"/>
                      <a:pt x="0" y="743393"/>
                    </a:cubicBezTo>
                    <a:lnTo>
                      <a:pt x="0" y="64721"/>
                    </a:lnTo>
                    <a:cubicBezTo>
                      <a:pt x="0" y="28976"/>
                      <a:pt x="28976" y="0"/>
                      <a:pt x="64721" y="0"/>
                    </a:cubicBezTo>
                    <a:close/>
                  </a:path>
                </a:pathLst>
              </a:custGeom>
              <a:solidFill>
                <a:srgbClr val="FED663"/>
              </a:solidFill>
            </p:spPr>
          </p:sp>
          <p:sp>
            <p:nvSpPr>
              <p:cNvPr id="40" name="TextBox 40"/>
              <p:cNvSpPr txBox="1"/>
              <p:nvPr/>
            </p:nvSpPr>
            <p:spPr>
              <a:xfrm>
                <a:off x="0" y="-38100"/>
                <a:ext cx="1606755" cy="84621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  <p:sp>
          <p:nvSpPr>
            <p:cNvPr id="41" name="TextBox 41"/>
            <p:cNvSpPr txBox="1"/>
            <p:nvPr/>
          </p:nvSpPr>
          <p:spPr>
            <a:xfrm>
              <a:off x="100766" y="499483"/>
              <a:ext cx="5406382" cy="187867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473"/>
                </a:lnSpc>
              </a:pPr>
              <a:r>
                <a:rPr lang="en-US" sz="5021" b="1">
                  <a:solidFill>
                    <a:srgbClr val="252654"/>
                  </a:solidFill>
                  <a:latin typeface="TT Hoves Bold"/>
                  <a:ea typeface="TT Hoves Bold"/>
                  <a:cs typeface="TT Hoves Bold"/>
                  <a:sym typeface="TT Hoves Bold"/>
                </a:rPr>
                <a:t>8+</a:t>
              </a:r>
            </a:p>
            <a:p>
              <a:pPr marL="0" lvl="0" indent="0" algn="ctr">
                <a:lnSpc>
                  <a:spcPts val="5473"/>
                </a:lnSpc>
                <a:spcBef>
                  <a:spcPct val="0"/>
                </a:spcBef>
              </a:pPr>
              <a:r>
                <a:rPr lang="en-US" sz="5021" b="1">
                  <a:solidFill>
                    <a:srgbClr val="252654"/>
                  </a:solidFill>
                  <a:latin typeface="TT Hoves Bold"/>
                  <a:ea typeface="TT Hoves Bold"/>
                  <a:cs typeface="TT Hoves Bold"/>
                  <a:sym typeface="TT Hoves Bold"/>
                </a:rPr>
                <a:t>ПРОЄКТІВ</a:t>
              </a:r>
            </a:p>
          </p:txBody>
        </p:sp>
      </p:grpSp>
      <p:grpSp>
        <p:nvGrpSpPr>
          <p:cNvPr id="42" name="Group 42"/>
          <p:cNvGrpSpPr/>
          <p:nvPr/>
        </p:nvGrpSpPr>
        <p:grpSpPr>
          <a:xfrm>
            <a:off x="8766044" y="5790413"/>
            <a:ext cx="3993250" cy="2122312"/>
            <a:chOff x="0" y="0"/>
            <a:chExt cx="5324334" cy="2829749"/>
          </a:xfrm>
        </p:grpSpPr>
        <p:grpSp>
          <p:nvGrpSpPr>
            <p:cNvPr id="43" name="Group 43"/>
            <p:cNvGrpSpPr/>
            <p:nvPr/>
          </p:nvGrpSpPr>
          <p:grpSpPr>
            <a:xfrm>
              <a:off x="0" y="0"/>
              <a:ext cx="5324334" cy="2829749"/>
              <a:chOff x="0" y="0"/>
              <a:chExt cx="1520511" cy="808113"/>
            </a:xfrm>
          </p:grpSpPr>
          <p:sp>
            <p:nvSpPr>
              <p:cNvPr id="44" name="Freeform 44"/>
              <p:cNvSpPr/>
              <p:nvPr/>
            </p:nvSpPr>
            <p:spPr>
              <a:xfrm>
                <a:off x="0" y="0"/>
                <a:ext cx="1520511" cy="808113"/>
              </a:xfrm>
              <a:custGeom>
                <a:avLst/>
                <a:gdLst/>
                <a:ahLst/>
                <a:cxnLst/>
                <a:rect l="l" t="t" r="r" b="b"/>
                <a:pathLst>
                  <a:path w="1520511" h="808113">
                    <a:moveTo>
                      <a:pt x="68392" y="0"/>
                    </a:moveTo>
                    <a:lnTo>
                      <a:pt x="1452119" y="0"/>
                    </a:lnTo>
                    <a:cubicBezTo>
                      <a:pt x="1489891" y="0"/>
                      <a:pt x="1520511" y="30620"/>
                      <a:pt x="1520511" y="68392"/>
                    </a:cubicBezTo>
                    <a:lnTo>
                      <a:pt x="1520511" y="739722"/>
                    </a:lnTo>
                    <a:cubicBezTo>
                      <a:pt x="1520511" y="757860"/>
                      <a:pt x="1513305" y="775256"/>
                      <a:pt x="1500479" y="788082"/>
                    </a:cubicBezTo>
                    <a:cubicBezTo>
                      <a:pt x="1487653" y="800908"/>
                      <a:pt x="1470258" y="808113"/>
                      <a:pt x="1452119" y="808113"/>
                    </a:cubicBezTo>
                    <a:lnTo>
                      <a:pt x="68392" y="808113"/>
                    </a:lnTo>
                    <a:cubicBezTo>
                      <a:pt x="30620" y="808113"/>
                      <a:pt x="0" y="777493"/>
                      <a:pt x="0" y="739722"/>
                    </a:cubicBezTo>
                    <a:lnTo>
                      <a:pt x="0" y="68392"/>
                    </a:lnTo>
                    <a:cubicBezTo>
                      <a:pt x="0" y="30620"/>
                      <a:pt x="30620" y="0"/>
                      <a:pt x="68392" y="0"/>
                    </a:cubicBezTo>
                    <a:close/>
                  </a:path>
                </a:pathLst>
              </a:custGeom>
              <a:solidFill>
                <a:srgbClr val="FED663"/>
              </a:solidFill>
            </p:spPr>
          </p:sp>
          <p:sp>
            <p:nvSpPr>
              <p:cNvPr id="45" name="TextBox 45"/>
              <p:cNvSpPr txBox="1"/>
              <p:nvPr/>
            </p:nvSpPr>
            <p:spPr>
              <a:xfrm>
                <a:off x="0" y="-38100"/>
                <a:ext cx="1520511" cy="84621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46" name="TextBox 46"/>
            <p:cNvSpPr txBox="1"/>
            <p:nvPr/>
          </p:nvSpPr>
          <p:spPr>
            <a:xfrm>
              <a:off x="95670" y="500936"/>
              <a:ext cx="5132993" cy="188502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491"/>
                </a:lnSpc>
              </a:pPr>
              <a:r>
                <a:rPr lang="en-US" sz="5037" b="1">
                  <a:solidFill>
                    <a:srgbClr val="252654"/>
                  </a:solidFill>
                  <a:latin typeface="TT Hoves Bold"/>
                  <a:ea typeface="TT Hoves Bold"/>
                  <a:cs typeface="TT Hoves Bold"/>
                  <a:sym typeface="TT Hoves Bold"/>
                </a:rPr>
                <a:t>2 </a:t>
              </a:r>
            </a:p>
            <a:p>
              <a:pPr marL="0" lvl="0" indent="0" algn="ctr">
                <a:lnSpc>
                  <a:spcPts val="5491"/>
                </a:lnSpc>
                <a:spcBef>
                  <a:spcPct val="0"/>
                </a:spcBef>
              </a:pPr>
              <a:r>
                <a:rPr lang="en-US" sz="5037" b="1">
                  <a:solidFill>
                    <a:srgbClr val="252654"/>
                  </a:solidFill>
                  <a:latin typeface="TT Hoves Bold"/>
                  <a:ea typeface="TT Hoves Bold"/>
                  <a:cs typeface="TT Hoves Bold"/>
                  <a:sym typeface="TT Hoves Bold"/>
                </a:rPr>
                <a:t>КЛУБИ</a:t>
              </a:r>
            </a:p>
          </p:txBody>
        </p:sp>
      </p:grpSp>
      <p:grpSp>
        <p:nvGrpSpPr>
          <p:cNvPr id="47" name="Group 47"/>
          <p:cNvGrpSpPr/>
          <p:nvPr/>
        </p:nvGrpSpPr>
        <p:grpSpPr>
          <a:xfrm>
            <a:off x="12927058" y="2596662"/>
            <a:ext cx="6331787" cy="1392629"/>
            <a:chOff x="0" y="0"/>
            <a:chExt cx="2517076" cy="553612"/>
          </a:xfrm>
        </p:grpSpPr>
        <p:sp>
          <p:nvSpPr>
            <p:cNvPr id="48" name="Freeform 48"/>
            <p:cNvSpPr/>
            <p:nvPr/>
          </p:nvSpPr>
          <p:spPr>
            <a:xfrm>
              <a:off x="0" y="0"/>
              <a:ext cx="2517076" cy="553612"/>
            </a:xfrm>
            <a:custGeom>
              <a:avLst/>
              <a:gdLst/>
              <a:ahLst/>
              <a:cxnLst/>
              <a:rect l="l" t="t" r="r" b="b"/>
              <a:pathLst>
                <a:path w="2517076" h="553612">
                  <a:moveTo>
                    <a:pt x="62358" y="0"/>
                  </a:moveTo>
                  <a:lnTo>
                    <a:pt x="2454718" y="0"/>
                  </a:lnTo>
                  <a:cubicBezTo>
                    <a:pt x="2489157" y="0"/>
                    <a:pt x="2517076" y="27919"/>
                    <a:pt x="2517076" y="62358"/>
                  </a:cubicBezTo>
                  <a:lnTo>
                    <a:pt x="2517076" y="491254"/>
                  </a:lnTo>
                  <a:cubicBezTo>
                    <a:pt x="2517076" y="525693"/>
                    <a:pt x="2489157" y="553612"/>
                    <a:pt x="2454718" y="553612"/>
                  </a:cubicBezTo>
                  <a:lnTo>
                    <a:pt x="62358" y="553612"/>
                  </a:lnTo>
                  <a:cubicBezTo>
                    <a:pt x="27919" y="553612"/>
                    <a:pt x="0" y="525693"/>
                    <a:pt x="0" y="491254"/>
                  </a:cubicBezTo>
                  <a:lnTo>
                    <a:pt x="0" y="62358"/>
                  </a:lnTo>
                  <a:cubicBezTo>
                    <a:pt x="0" y="27919"/>
                    <a:pt x="27919" y="0"/>
                    <a:pt x="62358" y="0"/>
                  </a:cubicBezTo>
                  <a:close/>
                </a:path>
              </a:pathLst>
            </a:custGeom>
            <a:solidFill>
              <a:srgbClr val="EAEDFB"/>
            </a:solidFill>
          </p:spPr>
        </p:sp>
        <p:sp>
          <p:nvSpPr>
            <p:cNvPr id="49" name="TextBox 49"/>
            <p:cNvSpPr txBox="1"/>
            <p:nvPr/>
          </p:nvSpPr>
          <p:spPr>
            <a:xfrm>
              <a:off x="0" y="-38100"/>
              <a:ext cx="2517076" cy="591712"/>
            </a:xfrm>
            <a:prstGeom prst="rect">
              <a:avLst/>
            </a:prstGeom>
          </p:spPr>
          <p:txBody>
            <a:bodyPr lIns="33656" tIns="33656" rIns="33656" bIns="33656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0" name="TextBox 50"/>
          <p:cNvSpPr txBox="1"/>
          <p:nvPr/>
        </p:nvSpPr>
        <p:spPr>
          <a:xfrm>
            <a:off x="12599324" y="2984791"/>
            <a:ext cx="6030779" cy="6728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259"/>
              </a:lnSpc>
              <a:spcBef>
                <a:spcPct val="0"/>
              </a:spcBef>
            </a:pPr>
            <a:r>
              <a:rPr lang="en-US" sz="4825" b="1">
                <a:solidFill>
                  <a:srgbClr val="252654"/>
                </a:solidFill>
                <a:latin typeface="TT Hoves Bold"/>
                <a:ea typeface="TT Hoves Bold"/>
                <a:cs typeface="TT Hoves Bold"/>
                <a:sym typeface="TT Hoves Bold"/>
              </a:rPr>
              <a:t>АНТИКОРУПЦІЯ</a:t>
            </a:r>
          </a:p>
        </p:txBody>
      </p:sp>
      <p:grpSp>
        <p:nvGrpSpPr>
          <p:cNvPr id="51" name="Group 51"/>
          <p:cNvGrpSpPr/>
          <p:nvPr/>
        </p:nvGrpSpPr>
        <p:grpSpPr>
          <a:xfrm>
            <a:off x="13003258" y="4469315"/>
            <a:ext cx="6255587" cy="1392629"/>
            <a:chOff x="0" y="0"/>
            <a:chExt cx="2486784" cy="553612"/>
          </a:xfrm>
        </p:grpSpPr>
        <p:sp>
          <p:nvSpPr>
            <p:cNvPr id="52" name="Freeform 52"/>
            <p:cNvSpPr/>
            <p:nvPr/>
          </p:nvSpPr>
          <p:spPr>
            <a:xfrm>
              <a:off x="0" y="0"/>
              <a:ext cx="2486784" cy="553612"/>
            </a:xfrm>
            <a:custGeom>
              <a:avLst/>
              <a:gdLst/>
              <a:ahLst/>
              <a:cxnLst/>
              <a:rect l="l" t="t" r="r" b="b"/>
              <a:pathLst>
                <a:path w="2486784" h="553612">
                  <a:moveTo>
                    <a:pt x="63118" y="0"/>
                  </a:moveTo>
                  <a:lnTo>
                    <a:pt x="2423666" y="0"/>
                  </a:lnTo>
                  <a:cubicBezTo>
                    <a:pt x="2458525" y="0"/>
                    <a:pt x="2486784" y="28259"/>
                    <a:pt x="2486784" y="63118"/>
                  </a:cubicBezTo>
                  <a:lnTo>
                    <a:pt x="2486784" y="490494"/>
                  </a:lnTo>
                  <a:cubicBezTo>
                    <a:pt x="2486784" y="525353"/>
                    <a:pt x="2458525" y="553612"/>
                    <a:pt x="2423666" y="553612"/>
                  </a:cubicBezTo>
                  <a:lnTo>
                    <a:pt x="63118" y="553612"/>
                  </a:lnTo>
                  <a:cubicBezTo>
                    <a:pt x="28259" y="553612"/>
                    <a:pt x="0" y="525353"/>
                    <a:pt x="0" y="490494"/>
                  </a:cubicBezTo>
                  <a:lnTo>
                    <a:pt x="0" y="63118"/>
                  </a:lnTo>
                  <a:cubicBezTo>
                    <a:pt x="0" y="28259"/>
                    <a:pt x="28259" y="0"/>
                    <a:pt x="63118" y="0"/>
                  </a:cubicBezTo>
                  <a:close/>
                </a:path>
              </a:pathLst>
            </a:custGeom>
            <a:solidFill>
              <a:srgbClr val="EAEDFB"/>
            </a:solidFill>
          </p:spPr>
        </p:sp>
        <p:sp>
          <p:nvSpPr>
            <p:cNvPr id="53" name="TextBox 53"/>
            <p:cNvSpPr txBox="1"/>
            <p:nvPr/>
          </p:nvSpPr>
          <p:spPr>
            <a:xfrm>
              <a:off x="0" y="-38100"/>
              <a:ext cx="2486784" cy="591712"/>
            </a:xfrm>
            <a:prstGeom prst="rect">
              <a:avLst/>
            </a:prstGeom>
          </p:spPr>
          <p:txBody>
            <a:bodyPr lIns="33656" tIns="33656" rIns="33656" bIns="33656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4" name="Group 54"/>
          <p:cNvGrpSpPr/>
          <p:nvPr/>
        </p:nvGrpSpPr>
        <p:grpSpPr>
          <a:xfrm>
            <a:off x="12921219" y="6338194"/>
            <a:ext cx="6255587" cy="1392629"/>
            <a:chOff x="0" y="0"/>
            <a:chExt cx="2486784" cy="553612"/>
          </a:xfrm>
        </p:grpSpPr>
        <p:sp>
          <p:nvSpPr>
            <p:cNvPr id="55" name="Freeform 55"/>
            <p:cNvSpPr/>
            <p:nvPr/>
          </p:nvSpPr>
          <p:spPr>
            <a:xfrm>
              <a:off x="0" y="0"/>
              <a:ext cx="2486784" cy="553612"/>
            </a:xfrm>
            <a:custGeom>
              <a:avLst/>
              <a:gdLst/>
              <a:ahLst/>
              <a:cxnLst/>
              <a:rect l="l" t="t" r="r" b="b"/>
              <a:pathLst>
                <a:path w="2486784" h="553612">
                  <a:moveTo>
                    <a:pt x="63118" y="0"/>
                  </a:moveTo>
                  <a:lnTo>
                    <a:pt x="2423666" y="0"/>
                  </a:lnTo>
                  <a:cubicBezTo>
                    <a:pt x="2458525" y="0"/>
                    <a:pt x="2486784" y="28259"/>
                    <a:pt x="2486784" y="63118"/>
                  </a:cubicBezTo>
                  <a:lnTo>
                    <a:pt x="2486784" y="490494"/>
                  </a:lnTo>
                  <a:cubicBezTo>
                    <a:pt x="2486784" y="525353"/>
                    <a:pt x="2458525" y="553612"/>
                    <a:pt x="2423666" y="553612"/>
                  </a:cubicBezTo>
                  <a:lnTo>
                    <a:pt x="63118" y="553612"/>
                  </a:lnTo>
                  <a:cubicBezTo>
                    <a:pt x="28259" y="553612"/>
                    <a:pt x="0" y="525353"/>
                    <a:pt x="0" y="490494"/>
                  </a:cubicBezTo>
                  <a:lnTo>
                    <a:pt x="0" y="63118"/>
                  </a:lnTo>
                  <a:cubicBezTo>
                    <a:pt x="0" y="28259"/>
                    <a:pt x="28259" y="0"/>
                    <a:pt x="63118" y="0"/>
                  </a:cubicBezTo>
                  <a:close/>
                </a:path>
              </a:pathLst>
            </a:custGeom>
            <a:solidFill>
              <a:srgbClr val="EAEDFB"/>
            </a:solidFill>
          </p:spPr>
        </p:sp>
        <p:sp>
          <p:nvSpPr>
            <p:cNvPr id="56" name="TextBox 56"/>
            <p:cNvSpPr txBox="1"/>
            <p:nvPr/>
          </p:nvSpPr>
          <p:spPr>
            <a:xfrm>
              <a:off x="0" y="-38100"/>
              <a:ext cx="2486784" cy="591712"/>
            </a:xfrm>
            <a:prstGeom prst="rect">
              <a:avLst/>
            </a:prstGeom>
          </p:spPr>
          <p:txBody>
            <a:bodyPr lIns="33656" tIns="33656" rIns="33656" bIns="33656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7" name="Group 57"/>
          <p:cNvGrpSpPr/>
          <p:nvPr/>
        </p:nvGrpSpPr>
        <p:grpSpPr>
          <a:xfrm>
            <a:off x="12839181" y="8207073"/>
            <a:ext cx="6255587" cy="1392629"/>
            <a:chOff x="0" y="0"/>
            <a:chExt cx="2486784" cy="553612"/>
          </a:xfrm>
        </p:grpSpPr>
        <p:sp>
          <p:nvSpPr>
            <p:cNvPr id="58" name="Freeform 58"/>
            <p:cNvSpPr/>
            <p:nvPr/>
          </p:nvSpPr>
          <p:spPr>
            <a:xfrm>
              <a:off x="0" y="0"/>
              <a:ext cx="2486784" cy="553612"/>
            </a:xfrm>
            <a:custGeom>
              <a:avLst/>
              <a:gdLst/>
              <a:ahLst/>
              <a:cxnLst/>
              <a:rect l="l" t="t" r="r" b="b"/>
              <a:pathLst>
                <a:path w="2486784" h="553612">
                  <a:moveTo>
                    <a:pt x="63118" y="0"/>
                  </a:moveTo>
                  <a:lnTo>
                    <a:pt x="2423666" y="0"/>
                  </a:lnTo>
                  <a:cubicBezTo>
                    <a:pt x="2458525" y="0"/>
                    <a:pt x="2486784" y="28259"/>
                    <a:pt x="2486784" y="63118"/>
                  </a:cubicBezTo>
                  <a:lnTo>
                    <a:pt x="2486784" y="490494"/>
                  </a:lnTo>
                  <a:cubicBezTo>
                    <a:pt x="2486784" y="525353"/>
                    <a:pt x="2458525" y="553612"/>
                    <a:pt x="2423666" y="553612"/>
                  </a:cubicBezTo>
                  <a:lnTo>
                    <a:pt x="63118" y="553612"/>
                  </a:lnTo>
                  <a:cubicBezTo>
                    <a:pt x="28259" y="553612"/>
                    <a:pt x="0" y="525353"/>
                    <a:pt x="0" y="490494"/>
                  </a:cubicBezTo>
                  <a:lnTo>
                    <a:pt x="0" y="63118"/>
                  </a:lnTo>
                  <a:cubicBezTo>
                    <a:pt x="0" y="28259"/>
                    <a:pt x="28259" y="0"/>
                    <a:pt x="63118" y="0"/>
                  </a:cubicBezTo>
                  <a:close/>
                </a:path>
              </a:pathLst>
            </a:custGeom>
            <a:solidFill>
              <a:srgbClr val="EAEDFB"/>
            </a:solidFill>
          </p:spPr>
        </p:sp>
        <p:sp>
          <p:nvSpPr>
            <p:cNvPr id="59" name="TextBox 59"/>
            <p:cNvSpPr txBox="1"/>
            <p:nvPr/>
          </p:nvSpPr>
          <p:spPr>
            <a:xfrm>
              <a:off x="0" y="-38100"/>
              <a:ext cx="2486784" cy="591712"/>
            </a:xfrm>
            <a:prstGeom prst="rect">
              <a:avLst/>
            </a:prstGeom>
          </p:spPr>
          <p:txBody>
            <a:bodyPr lIns="33656" tIns="33656" rIns="33656" bIns="33656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0" name="TextBox 60"/>
          <p:cNvSpPr txBox="1"/>
          <p:nvPr/>
        </p:nvSpPr>
        <p:spPr>
          <a:xfrm>
            <a:off x="12599324" y="4822268"/>
            <a:ext cx="6030779" cy="6728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259"/>
              </a:lnSpc>
              <a:spcBef>
                <a:spcPct val="0"/>
              </a:spcBef>
            </a:pPr>
            <a:r>
              <a:rPr lang="en-US" sz="4825" b="1">
                <a:solidFill>
                  <a:srgbClr val="252654"/>
                </a:solidFill>
                <a:latin typeface="TT Hoves Bold"/>
                <a:ea typeface="TT Hoves Bold"/>
                <a:cs typeface="TT Hoves Bold"/>
                <a:sym typeface="TT Hoves Bold"/>
              </a:rPr>
              <a:t>АДВОКАЦІЯ</a:t>
            </a:r>
          </a:p>
        </p:txBody>
      </p:sp>
      <p:sp>
        <p:nvSpPr>
          <p:cNvPr id="61" name="TextBox 61"/>
          <p:cNvSpPr txBox="1"/>
          <p:nvPr/>
        </p:nvSpPr>
        <p:spPr>
          <a:xfrm>
            <a:off x="12765133" y="6459105"/>
            <a:ext cx="6030779" cy="13354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259"/>
              </a:lnSpc>
              <a:spcBef>
                <a:spcPct val="0"/>
              </a:spcBef>
            </a:pPr>
            <a:r>
              <a:rPr lang="en-US" sz="4825" b="1">
                <a:solidFill>
                  <a:srgbClr val="252654"/>
                </a:solidFill>
                <a:latin typeface="TT Hoves Bold"/>
                <a:ea typeface="TT Hoves Bold"/>
                <a:cs typeface="TT Hoves Bold"/>
                <a:sym typeface="TT Hoves Bold"/>
              </a:rPr>
              <a:t>РОЗВИТОК МОЛОДІ</a:t>
            </a:r>
          </a:p>
        </p:txBody>
      </p:sp>
      <p:sp>
        <p:nvSpPr>
          <p:cNvPr id="62" name="TextBox 62"/>
          <p:cNvSpPr txBox="1"/>
          <p:nvPr/>
        </p:nvSpPr>
        <p:spPr>
          <a:xfrm>
            <a:off x="12839181" y="8585431"/>
            <a:ext cx="6030779" cy="6728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259"/>
              </a:lnSpc>
              <a:spcBef>
                <a:spcPct val="0"/>
              </a:spcBef>
            </a:pPr>
            <a:r>
              <a:rPr lang="en-US" sz="4825" b="1">
                <a:solidFill>
                  <a:srgbClr val="252654"/>
                </a:solidFill>
                <a:latin typeface="TT Hoves Bold"/>
                <a:ea typeface="TT Hoves Bold"/>
                <a:cs typeface="TT Hoves Bold"/>
                <a:sym typeface="TT Hoves Bold"/>
              </a:rPr>
              <a:t>МЕРЕЖУВАННЯ</a:t>
            </a:r>
          </a:p>
        </p:txBody>
      </p:sp>
      <p:sp>
        <p:nvSpPr>
          <p:cNvPr id="63" name="AutoShape 63"/>
          <p:cNvSpPr/>
          <p:nvPr/>
        </p:nvSpPr>
        <p:spPr>
          <a:xfrm flipH="1">
            <a:off x="12839181" y="3292977"/>
            <a:ext cx="87877" cy="5600313"/>
          </a:xfrm>
          <a:prstGeom prst="line">
            <a:avLst/>
          </a:prstGeom>
          <a:ln w="38100" cap="flat">
            <a:solidFill>
              <a:srgbClr val="191919"/>
            </a:solidFill>
            <a:prstDash val="solid"/>
            <a:headEnd type="none" w="sm" len="sm"/>
            <a:tailEnd type="arrow" w="med" len="sm"/>
          </a:ln>
        </p:spPr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B3EADC">
                <a:alpha val="100000"/>
              </a:srgbClr>
            </a:gs>
            <a:gs pos="50000">
              <a:srgbClr val="A275FF">
                <a:alpha val="100000"/>
              </a:srgbClr>
            </a:gs>
            <a:gs pos="100000">
              <a:srgbClr val="000000">
                <a:alpha val="100000"/>
              </a:srgb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648347" y="1854556"/>
            <a:ext cx="14991307" cy="6661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118"/>
              </a:lnSpc>
              <a:spcBef>
                <a:spcPct val="0"/>
              </a:spcBef>
            </a:pPr>
            <a:r>
              <a:rPr lang="en-US" sz="4695" b="1">
                <a:solidFill>
                  <a:srgbClr val="FFFFFF"/>
                </a:solidFill>
                <a:latin typeface="TT Hoves Bold"/>
                <a:ea typeface="TT Hoves Bold"/>
                <a:cs typeface="TT Hoves Bold"/>
                <a:sym typeface="TT Hoves Bold"/>
              </a:rPr>
              <a:t>ПОКАЗНИКИ ЗОВНІШНЬОЇ КОМУНІКАЦІЇ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1249533" y="4012675"/>
            <a:ext cx="6878789" cy="3228326"/>
            <a:chOff x="0" y="0"/>
            <a:chExt cx="9171719" cy="4304435"/>
          </a:xfrm>
        </p:grpSpPr>
        <p:grpSp>
          <p:nvGrpSpPr>
            <p:cNvPr id="4" name="Group 4"/>
            <p:cNvGrpSpPr/>
            <p:nvPr/>
          </p:nvGrpSpPr>
          <p:grpSpPr>
            <a:xfrm>
              <a:off x="0" y="0"/>
              <a:ext cx="9171719" cy="4304435"/>
              <a:chOff x="0" y="0"/>
              <a:chExt cx="2574310" cy="1208165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2574310" cy="1208165"/>
              </a:xfrm>
              <a:custGeom>
                <a:avLst/>
                <a:gdLst/>
                <a:ahLst/>
                <a:cxnLst/>
                <a:rect l="l" t="t" r="r" b="b"/>
                <a:pathLst>
                  <a:path w="2574310" h="1208165">
                    <a:moveTo>
                      <a:pt x="13465" y="0"/>
                    </a:moveTo>
                    <a:lnTo>
                      <a:pt x="2560845" y="0"/>
                    </a:lnTo>
                    <a:cubicBezTo>
                      <a:pt x="2564416" y="0"/>
                      <a:pt x="2567841" y="1419"/>
                      <a:pt x="2570367" y="3944"/>
                    </a:cubicBezTo>
                    <a:cubicBezTo>
                      <a:pt x="2572892" y="6469"/>
                      <a:pt x="2574310" y="9894"/>
                      <a:pt x="2574310" y="13465"/>
                    </a:cubicBezTo>
                    <a:lnTo>
                      <a:pt x="2574310" y="1194700"/>
                    </a:lnTo>
                    <a:cubicBezTo>
                      <a:pt x="2574310" y="1198271"/>
                      <a:pt x="2572892" y="1201696"/>
                      <a:pt x="2570367" y="1204221"/>
                    </a:cubicBezTo>
                    <a:cubicBezTo>
                      <a:pt x="2567841" y="1206746"/>
                      <a:pt x="2564416" y="1208165"/>
                      <a:pt x="2560845" y="1208165"/>
                    </a:cubicBezTo>
                    <a:lnTo>
                      <a:pt x="13465" y="1208165"/>
                    </a:lnTo>
                    <a:cubicBezTo>
                      <a:pt x="9894" y="1208165"/>
                      <a:pt x="6469" y="1206746"/>
                      <a:pt x="3944" y="1204221"/>
                    </a:cubicBezTo>
                    <a:cubicBezTo>
                      <a:pt x="1419" y="1201696"/>
                      <a:pt x="0" y="1198271"/>
                      <a:pt x="0" y="1194700"/>
                    </a:cubicBezTo>
                    <a:lnTo>
                      <a:pt x="0" y="13465"/>
                    </a:lnTo>
                    <a:cubicBezTo>
                      <a:pt x="0" y="9894"/>
                      <a:pt x="1419" y="6469"/>
                      <a:pt x="3944" y="3944"/>
                    </a:cubicBezTo>
                    <a:cubicBezTo>
                      <a:pt x="6469" y="1419"/>
                      <a:pt x="9894" y="0"/>
                      <a:pt x="13465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6" name="TextBox 6"/>
              <p:cNvSpPr txBox="1"/>
              <p:nvPr/>
            </p:nvSpPr>
            <p:spPr>
              <a:xfrm>
                <a:off x="0" y="0"/>
                <a:ext cx="2574310" cy="120816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046"/>
                  </a:lnSpc>
                </a:pPr>
                <a:endParaRPr/>
              </a:p>
            </p:txBody>
          </p:sp>
        </p:grpSp>
        <p:sp>
          <p:nvSpPr>
            <p:cNvPr id="7" name="TextBox 7"/>
            <p:cNvSpPr txBox="1"/>
            <p:nvPr/>
          </p:nvSpPr>
          <p:spPr>
            <a:xfrm>
              <a:off x="1796385" y="399620"/>
              <a:ext cx="5578948" cy="13508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7670"/>
                </a:lnSpc>
                <a:spcBef>
                  <a:spcPct val="0"/>
                </a:spcBef>
              </a:pPr>
              <a:r>
                <a:rPr lang="en-US" sz="7037" b="1">
                  <a:solidFill>
                    <a:srgbClr val="5E32B6"/>
                  </a:solidFill>
                  <a:latin typeface="TT Hoves Bold"/>
                  <a:ea typeface="TT Hoves Bold"/>
                  <a:cs typeface="TT Hoves Bold"/>
                  <a:sym typeface="TT Hoves Bold"/>
                </a:rPr>
                <a:t>20+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648179" y="1972432"/>
              <a:ext cx="7875361" cy="19075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659"/>
                </a:lnSpc>
              </a:pPr>
              <a:r>
                <a:rPr lang="en-US" sz="3659" b="1">
                  <a:solidFill>
                    <a:srgbClr val="5E32B6"/>
                  </a:solidFill>
                  <a:latin typeface="TT Hoves Bold"/>
                  <a:ea typeface="TT Hoves Bold"/>
                  <a:cs typeface="TT Hoves Bold"/>
                  <a:sym typeface="TT Hoves Bold"/>
                </a:rPr>
                <a:t>форумів та ініціатив, до яких залучились представники МР</a:t>
              </a:r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0566506" y="4012675"/>
            <a:ext cx="6271498" cy="3228326"/>
            <a:chOff x="0" y="0"/>
            <a:chExt cx="8361998" cy="4304435"/>
          </a:xfrm>
        </p:grpSpPr>
        <p:grpSp>
          <p:nvGrpSpPr>
            <p:cNvPr id="10" name="Group 10"/>
            <p:cNvGrpSpPr/>
            <p:nvPr/>
          </p:nvGrpSpPr>
          <p:grpSpPr>
            <a:xfrm>
              <a:off x="0" y="0"/>
              <a:ext cx="8361998" cy="4304435"/>
              <a:chOff x="0" y="0"/>
              <a:chExt cx="2347038" cy="1208165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2347039" cy="1208165"/>
              </a:xfrm>
              <a:custGeom>
                <a:avLst/>
                <a:gdLst/>
                <a:ahLst/>
                <a:cxnLst/>
                <a:rect l="l" t="t" r="r" b="b"/>
                <a:pathLst>
                  <a:path w="2347039" h="1208165">
                    <a:moveTo>
                      <a:pt x="14769" y="0"/>
                    </a:moveTo>
                    <a:lnTo>
                      <a:pt x="2332269" y="0"/>
                    </a:lnTo>
                    <a:cubicBezTo>
                      <a:pt x="2340426" y="0"/>
                      <a:pt x="2347039" y="6612"/>
                      <a:pt x="2347039" y="14769"/>
                    </a:cubicBezTo>
                    <a:lnTo>
                      <a:pt x="2347039" y="1193396"/>
                    </a:lnTo>
                    <a:cubicBezTo>
                      <a:pt x="2347039" y="1201553"/>
                      <a:pt x="2340426" y="1208165"/>
                      <a:pt x="2332269" y="1208165"/>
                    </a:cubicBezTo>
                    <a:lnTo>
                      <a:pt x="14769" y="1208165"/>
                    </a:lnTo>
                    <a:cubicBezTo>
                      <a:pt x="6612" y="1208165"/>
                      <a:pt x="0" y="1201553"/>
                      <a:pt x="0" y="1193396"/>
                    </a:cubicBezTo>
                    <a:lnTo>
                      <a:pt x="0" y="14769"/>
                    </a:lnTo>
                    <a:cubicBezTo>
                      <a:pt x="0" y="6612"/>
                      <a:pt x="6612" y="0"/>
                      <a:pt x="14769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12" name="TextBox 12"/>
              <p:cNvSpPr txBox="1"/>
              <p:nvPr/>
            </p:nvSpPr>
            <p:spPr>
              <a:xfrm>
                <a:off x="0" y="0"/>
                <a:ext cx="2347038" cy="120816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046"/>
                  </a:lnSpc>
                </a:pPr>
                <a:endParaRPr/>
              </a:p>
            </p:txBody>
          </p:sp>
        </p:grpSp>
        <p:sp>
          <p:nvSpPr>
            <p:cNvPr id="13" name="TextBox 13"/>
            <p:cNvSpPr txBox="1"/>
            <p:nvPr/>
          </p:nvSpPr>
          <p:spPr>
            <a:xfrm>
              <a:off x="1637792" y="399620"/>
              <a:ext cx="5086413" cy="13508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7670"/>
                </a:lnSpc>
                <a:spcBef>
                  <a:spcPct val="0"/>
                </a:spcBef>
              </a:pPr>
              <a:r>
                <a:rPr lang="en-US" sz="7037" b="1">
                  <a:solidFill>
                    <a:srgbClr val="5E32B6"/>
                  </a:solidFill>
                  <a:latin typeface="TT Hoves Bold"/>
                  <a:ea typeface="TT Hoves Bold"/>
                  <a:cs typeface="TT Hoves Bold"/>
                  <a:sym typeface="TT Hoves Bold"/>
                </a:rPr>
                <a:t>25+</a:t>
              </a: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590955" y="1972432"/>
              <a:ext cx="7180088" cy="19075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659"/>
                </a:lnSpc>
              </a:pPr>
              <a:r>
                <a:rPr lang="en-US" sz="3659" b="1">
                  <a:solidFill>
                    <a:srgbClr val="5E32B6"/>
                  </a:solidFill>
                  <a:latin typeface="TT Hoves Bold"/>
                  <a:ea typeface="TT Hoves Bold"/>
                  <a:cs typeface="TT Hoves Bold"/>
                  <a:sym typeface="TT Hoves Bold"/>
                </a:rPr>
                <a:t>ініціатив, організованих спільно з партнерами</a:t>
              </a:r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</TotalTime>
  <Words>73</Words>
  <Application>Microsoft Office PowerPoint</Application>
  <PresentationFormat>Довільний</PresentationFormat>
  <Paragraphs>39</Paragraphs>
  <Slides>4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4</vt:i4>
      </vt:variant>
    </vt:vector>
  </HeadingPairs>
  <TitlesOfParts>
    <vt:vector size="10" baseType="lpstr">
      <vt:lpstr>Glock Grotesk 2.0 Bold</vt:lpstr>
      <vt:lpstr>Arial</vt:lpstr>
      <vt:lpstr>Calibri</vt:lpstr>
      <vt:lpstr>Alta</vt:lpstr>
      <vt:lpstr>TT Hoves Bold</vt:lpstr>
      <vt:lpstr>Office Theme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НАШЕ ДО</dc:title>
  <dc:creator>Войтович Олена Олександрівна</dc:creator>
  <cp:lastModifiedBy>Войтович Олена Олександрівна</cp:lastModifiedBy>
  <cp:revision>5</cp:revision>
  <dcterms:created xsi:type="dcterms:W3CDTF">2006-08-16T00:00:00Z</dcterms:created>
  <dcterms:modified xsi:type="dcterms:W3CDTF">2025-01-29T10:00:58Z</dcterms:modified>
  <dc:identifier>DAGcM6h5kdY</dc:identifier>
</cp:coreProperties>
</file>